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85" r:id="rId8"/>
  </p:sldMasterIdLst>
  <p:notesMasterIdLst>
    <p:notesMasterId r:id="rId55"/>
  </p:notesMasterIdLst>
  <p:sldIdLst>
    <p:sldId id="256" r:id="rId9"/>
    <p:sldId id="288" r:id="rId10"/>
    <p:sldId id="292" r:id="rId11"/>
    <p:sldId id="259" r:id="rId12"/>
    <p:sldId id="280" r:id="rId13"/>
    <p:sldId id="260" r:id="rId14"/>
    <p:sldId id="265" r:id="rId15"/>
    <p:sldId id="262" r:id="rId16"/>
    <p:sldId id="263" r:id="rId17"/>
    <p:sldId id="266" r:id="rId18"/>
    <p:sldId id="264" r:id="rId19"/>
    <p:sldId id="276" r:id="rId20"/>
    <p:sldId id="271" r:id="rId21"/>
    <p:sldId id="267" r:id="rId22"/>
    <p:sldId id="268" r:id="rId23"/>
    <p:sldId id="275" r:id="rId24"/>
    <p:sldId id="289" r:id="rId25"/>
    <p:sldId id="290" r:id="rId26"/>
    <p:sldId id="317"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6" r:id="rId48"/>
    <p:sldId id="282" r:id="rId49"/>
    <p:sldId id="283" r:id="rId50"/>
    <p:sldId id="284" r:id="rId51"/>
    <p:sldId id="285" r:id="rId52"/>
    <p:sldId id="286" r:id="rId53"/>
    <p:sldId id="287" r:id="rId54"/>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9D18E"/>
    <a:srgbClr val="0B70CA"/>
    <a:srgbClr val="5B2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5" autoAdjust="0"/>
    <p:restoredTop sz="94660"/>
  </p:normalViewPr>
  <p:slideViewPr>
    <p:cSldViewPr snapToGrid="0">
      <p:cViewPr varScale="1">
        <p:scale>
          <a:sx n="77" d="100"/>
          <a:sy n="77" d="100"/>
        </p:scale>
        <p:origin x="49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heme" Target="theme/theme1.xml"/><Relationship Id="rId5" Type="http://schemas.openxmlformats.org/officeDocument/2006/relationships/customXml" Target="../customXml/item5.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2.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731A77-D7A8-4A18-9EF5-6518474109BA}" type="datetimeFigureOut">
              <a:rPr lang="en-US" smtClean="0"/>
              <a:pPr/>
              <a:t>3/21/2018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7D46F-1B1A-4991-A548-54A941DA6FA5}" type="slidenum">
              <a:rPr lang="en-US" smtClean="0"/>
              <a:pPr/>
              <a:t>‹#›</a:t>
            </a:fld>
            <a:endParaRPr lang="en-US"/>
          </a:p>
        </p:txBody>
      </p:sp>
    </p:spTree>
    <p:extLst>
      <p:ext uri="{BB962C8B-B14F-4D97-AF65-F5344CB8AC3E}">
        <p14:creationId xmlns:p14="http://schemas.microsoft.com/office/powerpoint/2010/main" val="2858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a:t>
            </a:fld>
            <a:endParaRPr lang="en-US"/>
          </a:p>
        </p:txBody>
      </p:sp>
    </p:spTree>
    <p:extLst>
      <p:ext uri="{BB962C8B-B14F-4D97-AF65-F5344CB8AC3E}">
        <p14:creationId xmlns:p14="http://schemas.microsoft.com/office/powerpoint/2010/main" val="395459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10</a:t>
            </a:fld>
            <a:endParaRPr lang="en-US"/>
          </a:p>
        </p:txBody>
      </p:sp>
    </p:spTree>
    <p:extLst>
      <p:ext uri="{BB962C8B-B14F-4D97-AF65-F5344CB8AC3E}">
        <p14:creationId xmlns:p14="http://schemas.microsoft.com/office/powerpoint/2010/main" val="2191686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11</a:t>
            </a:fld>
            <a:endParaRPr lang="en-US"/>
          </a:p>
        </p:txBody>
      </p:sp>
    </p:spTree>
    <p:extLst>
      <p:ext uri="{BB962C8B-B14F-4D97-AF65-F5344CB8AC3E}">
        <p14:creationId xmlns:p14="http://schemas.microsoft.com/office/powerpoint/2010/main" val="374170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12</a:t>
            </a:fld>
            <a:endParaRPr lang="en-US"/>
          </a:p>
        </p:txBody>
      </p:sp>
    </p:spTree>
    <p:extLst>
      <p:ext uri="{BB962C8B-B14F-4D97-AF65-F5344CB8AC3E}">
        <p14:creationId xmlns:p14="http://schemas.microsoft.com/office/powerpoint/2010/main" val="3106358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13</a:t>
            </a:fld>
            <a:endParaRPr lang="en-US"/>
          </a:p>
        </p:txBody>
      </p:sp>
    </p:spTree>
    <p:extLst>
      <p:ext uri="{BB962C8B-B14F-4D97-AF65-F5344CB8AC3E}">
        <p14:creationId xmlns:p14="http://schemas.microsoft.com/office/powerpoint/2010/main" val="605691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14</a:t>
            </a:fld>
            <a:endParaRPr lang="en-US"/>
          </a:p>
        </p:txBody>
      </p:sp>
    </p:spTree>
    <p:extLst>
      <p:ext uri="{BB962C8B-B14F-4D97-AF65-F5344CB8AC3E}">
        <p14:creationId xmlns:p14="http://schemas.microsoft.com/office/powerpoint/2010/main" val="2347238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15</a:t>
            </a:fld>
            <a:endParaRPr lang="en-US"/>
          </a:p>
        </p:txBody>
      </p:sp>
    </p:spTree>
    <p:extLst>
      <p:ext uri="{BB962C8B-B14F-4D97-AF65-F5344CB8AC3E}">
        <p14:creationId xmlns:p14="http://schemas.microsoft.com/office/powerpoint/2010/main" val="1282531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16</a:t>
            </a:fld>
            <a:endParaRPr lang="en-US"/>
          </a:p>
        </p:txBody>
      </p:sp>
    </p:spTree>
    <p:extLst>
      <p:ext uri="{BB962C8B-B14F-4D97-AF65-F5344CB8AC3E}">
        <p14:creationId xmlns:p14="http://schemas.microsoft.com/office/powerpoint/2010/main" val="3458805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18</a:t>
            </a:fld>
            <a:endParaRPr lang="en-US"/>
          </a:p>
        </p:txBody>
      </p:sp>
    </p:spTree>
    <p:extLst>
      <p:ext uri="{BB962C8B-B14F-4D97-AF65-F5344CB8AC3E}">
        <p14:creationId xmlns:p14="http://schemas.microsoft.com/office/powerpoint/2010/main" val="2433032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349056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20</a:t>
            </a:fld>
            <a:endParaRPr lang="en-US"/>
          </a:p>
        </p:txBody>
      </p:sp>
    </p:spTree>
    <p:extLst>
      <p:ext uri="{BB962C8B-B14F-4D97-AF65-F5344CB8AC3E}">
        <p14:creationId xmlns:p14="http://schemas.microsoft.com/office/powerpoint/2010/main" val="211651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2</a:t>
            </a:fld>
            <a:endParaRPr lang="en-US"/>
          </a:p>
        </p:txBody>
      </p:sp>
    </p:spTree>
    <p:extLst>
      <p:ext uri="{BB962C8B-B14F-4D97-AF65-F5344CB8AC3E}">
        <p14:creationId xmlns:p14="http://schemas.microsoft.com/office/powerpoint/2010/main" val="511951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22</a:t>
            </a:fld>
            <a:endParaRPr lang="en-US"/>
          </a:p>
        </p:txBody>
      </p:sp>
    </p:spTree>
    <p:extLst>
      <p:ext uri="{BB962C8B-B14F-4D97-AF65-F5344CB8AC3E}">
        <p14:creationId xmlns:p14="http://schemas.microsoft.com/office/powerpoint/2010/main" val="1441765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24</a:t>
            </a:fld>
            <a:endParaRPr lang="en-US"/>
          </a:p>
        </p:txBody>
      </p:sp>
    </p:spTree>
    <p:extLst>
      <p:ext uri="{BB962C8B-B14F-4D97-AF65-F5344CB8AC3E}">
        <p14:creationId xmlns:p14="http://schemas.microsoft.com/office/powerpoint/2010/main" val="2093869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25</a:t>
            </a:fld>
            <a:endParaRPr lang="en-US"/>
          </a:p>
        </p:txBody>
      </p:sp>
    </p:spTree>
    <p:extLst>
      <p:ext uri="{BB962C8B-B14F-4D97-AF65-F5344CB8AC3E}">
        <p14:creationId xmlns:p14="http://schemas.microsoft.com/office/powerpoint/2010/main" val="3955056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26</a:t>
            </a:fld>
            <a:endParaRPr lang="en-US"/>
          </a:p>
        </p:txBody>
      </p:sp>
    </p:spTree>
    <p:extLst>
      <p:ext uri="{BB962C8B-B14F-4D97-AF65-F5344CB8AC3E}">
        <p14:creationId xmlns:p14="http://schemas.microsoft.com/office/powerpoint/2010/main" val="1495926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fld id="{4A832C39-E8D4-4443-8A1C-9CDF896172D2}" type="slidenum">
              <a:rPr lang="en-US" smtClean="0"/>
              <a:t>27</a:t>
            </a:fld>
            <a:endParaRPr lang="en-US"/>
          </a:p>
        </p:txBody>
      </p:sp>
    </p:spTree>
    <p:extLst>
      <p:ext uri="{BB962C8B-B14F-4D97-AF65-F5344CB8AC3E}">
        <p14:creationId xmlns:p14="http://schemas.microsoft.com/office/powerpoint/2010/main" val="861793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fld id="{4A832C39-E8D4-4443-8A1C-9CDF896172D2}" type="slidenum">
              <a:rPr lang="en-US" smtClean="0"/>
              <a:t>28</a:t>
            </a:fld>
            <a:endParaRPr lang="en-US"/>
          </a:p>
        </p:txBody>
      </p:sp>
    </p:spTree>
    <p:extLst>
      <p:ext uri="{BB962C8B-B14F-4D97-AF65-F5344CB8AC3E}">
        <p14:creationId xmlns:p14="http://schemas.microsoft.com/office/powerpoint/2010/main" val="2526121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29</a:t>
            </a:fld>
            <a:endParaRPr lang="en-US"/>
          </a:p>
        </p:txBody>
      </p:sp>
    </p:spTree>
    <p:extLst>
      <p:ext uri="{BB962C8B-B14F-4D97-AF65-F5344CB8AC3E}">
        <p14:creationId xmlns:p14="http://schemas.microsoft.com/office/powerpoint/2010/main" val="1814528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3/21/2018 2:06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940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31</a:t>
            </a:fld>
            <a:endParaRPr lang="en-US"/>
          </a:p>
        </p:txBody>
      </p:sp>
    </p:spTree>
    <p:extLst>
      <p:ext uri="{BB962C8B-B14F-4D97-AF65-F5344CB8AC3E}">
        <p14:creationId xmlns:p14="http://schemas.microsoft.com/office/powerpoint/2010/main" val="2149850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3/21/2018 2:06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74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3</a:t>
            </a:fld>
            <a:endParaRPr lang="en-US"/>
          </a:p>
        </p:txBody>
      </p:sp>
    </p:spTree>
    <p:extLst>
      <p:ext uri="{BB962C8B-B14F-4D97-AF65-F5344CB8AC3E}">
        <p14:creationId xmlns:p14="http://schemas.microsoft.com/office/powerpoint/2010/main" val="581342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33</a:t>
            </a:fld>
            <a:endParaRPr lang="en-US"/>
          </a:p>
        </p:txBody>
      </p:sp>
    </p:spTree>
    <p:extLst>
      <p:ext uri="{BB962C8B-B14F-4D97-AF65-F5344CB8AC3E}">
        <p14:creationId xmlns:p14="http://schemas.microsoft.com/office/powerpoint/2010/main" val="4054507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34</a:t>
            </a:fld>
            <a:endParaRPr lang="en-US"/>
          </a:p>
        </p:txBody>
      </p:sp>
    </p:spTree>
    <p:extLst>
      <p:ext uri="{BB962C8B-B14F-4D97-AF65-F5344CB8AC3E}">
        <p14:creationId xmlns:p14="http://schemas.microsoft.com/office/powerpoint/2010/main" val="132684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35</a:t>
            </a:fld>
            <a:endParaRPr lang="en-US"/>
          </a:p>
        </p:txBody>
      </p:sp>
    </p:spTree>
    <p:extLst>
      <p:ext uri="{BB962C8B-B14F-4D97-AF65-F5344CB8AC3E}">
        <p14:creationId xmlns:p14="http://schemas.microsoft.com/office/powerpoint/2010/main" val="1235303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4A832C39-E8D4-4443-8A1C-9CDF896172D2}" type="slidenum">
              <a:rPr lang="en-US" smtClean="0"/>
              <a:t>37</a:t>
            </a:fld>
            <a:endParaRPr lang="en-US"/>
          </a:p>
        </p:txBody>
      </p:sp>
    </p:spTree>
    <p:extLst>
      <p:ext uri="{BB962C8B-B14F-4D97-AF65-F5344CB8AC3E}">
        <p14:creationId xmlns:p14="http://schemas.microsoft.com/office/powerpoint/2010/main" val="2271998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Доступ к стандартным </a:t>
            </a:r>
            <a:r>
              <a:rPr lang="en-US" dirty="0" err="1"/>
              <a:t>c#</a:t>
            </a:r>
            <a:r>
              <a:rPr lang="en-US" dirty="0"/>
              <a:t> </a:t>
            </a:r>
            <a:r>
              <a:rPr lang="ru-RU" dirty="0"/>
              <a:t>библиотекам </a:t>
            </a:r>
          </a:p>
          <a:p>
            <a:r>
              <a:rPr lang="en-US" dirty="0"/>
              <a:t>System.net, system, system.io, </a:t>
            </a:r>
            <a:r>
              <a:rPr lang="en-US" dirty="0" err="1"/>
              <a:t>system.linq</a:t>
            </a:r>
            <a:r>
              <a:rPr lang="en-US" dirty="0"/>
              <a:t>, system.xml</a:t>
            </a:r>
          </a:p>
          <a:p>
            <a:r>
              <a:rPr lang="ru-RU" dirty="0"/>
              <a:t>Доступ к специфическим библиотекам для каждой из платформ</a:t>
            </a:r>
          </a:p>
          <a:p>
            <a:endParaRPr lang="ru-RU" dirty="0"/>
          </a:p>
        </p:txBody>
      </p:sp>
      <p:sp>
        <p:nvSpPr>
          <p:cNvPr id="4" name="Номер слайда 3"/>
          <p:cNvSpPr>
            <a:spLocks noGrp="1"/>
          </p:cNvSpPr>
          <p:nvPr>
            <p:ph type="sldNum" sz="quarter" idx="10"/>
          </p:nvPr>
        </p:nvSpPr>
        <p:spPr/>
        <p:txBody>
          <a:bodyPr/>
          <a:lstStyle/>
          <a:p>
            <a:fld id="{ABBD7D81-D864-B349-9FB4-613ED1F9D755}" type="slidenum">
              <a:rPr lang="en-US" smtClean="0"/>
              <a:t>44</a:t>
            </a:fld>
            <a:endParaRPr lang="en-US"/>
          </a:p>
        </p:txBody>
      </p:sp>
    </p:spTree>
    <p:extLst>
      <p:ext uri="{BB962C8B-B14F-4D97-AF65-F5344CB8AC3E}">
        <p14:creationId xmlns:p14="http://schemas.microsoft.com/office/powerpoint/2010/main" val="1380237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46</a:t>
            </a:fld>
            <a:endParaRPr lang="en-US"/>
          </a:p>
        </p:txBody>
      </p:sp>
    </p:spTree>
    <p:extLst>
      <p:ext uri="{BB962C8B-B14F-4D97-AF65-F5344CB8AC3E}">
        <p14:creationId xmlns:p14="http://schemas.microsoft.com/office/powerpoint/2010/main" val="1056045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4</a:t>
            </a:fld>
            <a:endParaRPr lang="en-US"/>
          </a:p>
        </p:txBody>
      </p:sp>
    </p:spTree>
    <p:extLst>
      <p:ext uri="{BB962C8B-B14F-4D97-AF65-F5344CB8AC3E}">
        <p14:creationId xmlns:p14="http://schemas.microsoft.com/office/powerpoint/2010/main" val="1081199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5</a:t>
            </a:fld>
            <a:endParaRPr lang="en-US"/>
          </a:p>
        </p:txBody>
      </p:sp>
    </p:spTree>
    <p:extLst>
      <p:ext uri="{BB962C8B-B14F-4D97-AF65-F5344CB8AC3E}">
        <p14:creationId xmlns:p14="http://schemas.microsoft.com/office/powerpoint/2010/main" val="3189445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6</a:t>
            </a:fld>
            <a:endParaRPr lang="en-US"/>
          </a:p>
        </p:txBody>
      </p:sp>
    </p:spTree>
    <p:extLst>
      <p:ext uri="{BB962C8B-B14F-4D97-AF65-F5344CB8AC3E}">
        <p14:creationId xmlns:p14="http://schemas.microsoft.com/office/powerpoint/2010/main" val="4050530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7</a:t>
            </a:fld>
            <a:endParaRPr lang="en-US"/>
          </a:p>
        </p:txBody>
      </p:sp>
    </p:spTree>
    <p:extLst>
      <p:ext uri="{BB962C8B-B14F-4D97-AF65-F5344CB8AC3E}">
        <p14:creationId xmlns:p14="http://schemas.microsoft.com/office/powerpoint/2010/main" val="30383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8</a:t>
            </a:fld>
            <a:endParaRPr lang="en-US"/>
          </a:p>
        </p:txBody>
      </p:sp>
    </p:spTree>
    <p:extLst>
      <p:ext uri="{BB962C8B-B14F-4D97-AF65-F5344CB8AC3E}">
        <p14:creationId xmlns:p14="http://schemas.microsoft.com/office/powerpoint/2010/main" val="355329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7D46F-1B1A-4991-A548-54A941DA6FA5}" type="slidenum">
              <a:rPr lang="en-US" smtClean="0"/>
              <a:pPr/>
              <a:t>9</a:t>
            </a:fld>
            <a:endParaRPr lang="en-US"/>
          </a:p>
        </p:txBody>
      </p:sp>
    </p:spTree>
    <p:extLst>
      <p:ext uri="{BB962C8B-B14F-4D97-AF65-F5344CB8AC3E}">
        <p14:creationId xmlns:p14="http://schemas.microsoft.com/office/powerpoint/2010/main" val="1645850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5577" r="5577"/>
          <a:stretch/>
        </p:blipFill>
        <p:spPr>
          <a:xfrm>
            <a:off x="3047" y="0"/>
            <a:ext cx="12185901" cy="6858972"/>
          </a:xfrm>
          <a:prstGeom prst="rect">
            <a:avLst/>
          </a:prstGeom>
        </p:spPr>
      </p:pic>
      <p:sp>
        <p:nvSpPr>
          <p:cNvPr id="2" name="Rectangle 1"/>
          <p:cNvSpPr/>
          <p:nvPr/>
        </p:nvSpPr>
        <p:spPr bwMode="auto">
          <a:xfrm>
            <a:off x="281336" y="2084187"/>
            <a:ext cx="6723186" cy="3496553"/>
          </a:xfrm>
          <a:prstGeom prst="rect">
            <a:avLst/>
          </a:prstGeom>
          <a:solidFill>
            <a:srgbClr val="D83B0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84575"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82955" y="3877271"/>
            <a:ext cx="6723186" cy="1703449"/>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213" y="6029312"/>
            <a:ext cx="1664787" cy="358621"/>
          </a:xfrm>
          <a:prstGeom prst="rect">
            <a:avLst/>
          </a:prstGeom>
        </p:spPr>
      </p:pic>
      <p:sp>
        <p:nvSpPr>
          <p:cNvPr id="11" name="Rectangle 10"/>
          <p:cNvSpPr/>
          <p:nvPr/>
        </p:nvSpPr>
        <p:spPr bwMode="auto">
          <a:xfrm>
            <a:off x="448212"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2" name="Rectangle 11"/>
          <p:cNvSpPr/>
          <p:nvPr/>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0705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7218081"/>
      </p:ext>
    </p:extLst>
  </p:cSld>
  <p:clrMapOvr>
    <a:masterClrMapping/>
  </p:clrMapOvr>
  <p:transition>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87153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654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71316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4159027"/>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353037"/>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8085719"/>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218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984966"/>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50204"/>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
        <p:nvSpPr>
          <p:cNvPr id="8" name="Rectangle 7"/>
          <p:cNvSpPr/>
          <p:nvPr/>
        </p:nvSpPr>
        <p:spPr bwMode="auto">
          <a:xfrm>
            <a:off x="448212" y="470068"/>
            <a:ext cx="2060658" cy="393703"/>
          </a:xfrm>
          <a:prstGeom prst="rect">
            <a:avLst/>
          </a:prstGeom>
          <a:noFill/>
          <a:ln w="6350" cap="sq">
            <a:solidFill>
              <a:schemeClr val="tx1"/>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212" y="6029312"/>
            <a:ext cx="1673889" cy="358621"/>
          </a:xfrm>
          <a:prstGeom prst="rect">
            <a:avLst/>
          </a:prstGeom>
        </p:spPr>
      </p:pic>
    </p:spTree>
    <p:extLst>
      <p:ext uri="{BB962C8B-B14F-4D97-AF65-F5344CB8AC3E}">
        <p14:creationId xmlns:p14="http://schemas.microsoft.com/office/powerpoint/2010/main" val="987196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98811"/>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217284"/>
      </p:ext>
    </p:extLst>
  </p:cSld>
  <p:clrMapOvr>
    <a:masterClrMapping/>
  </p:clrMapOvr>
  <p:transitio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982768796"/>
      </p:ext>
    </p:extLst>
  </p:cSld>
  <p:clrMapOvr>
    <a:overrideClrMapping bg1="lt1" tx1="dk1" bg2="lt2" tx2="dk2" accent1="accent1" accent2="accent2" accent3="accent3" accent4="accent4" accent5="accent5" accent6="accent6" hlink="hlink" folHlink="folHlink"/>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rgbClr val="A8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1869020"/>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18184392"/>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t>3/21/2018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0" name="Title 1"/>
          <p:cNvSpPr>
            <a:spLocks noGrp="1"/>
          </p:cNvSpPr>
          <p:nvPr>
            <p:ph type="title"/>
          </p:nvPr>
        </p:nvSpPr>
        <p:spPr>
          <a:xfrm>
            <a:off x="609600" y="301657"/>
            <a:ext cx="10972800" cy="527019"/>
          </a:xfrm>
        </p:spPr>
        <p:txBody>
          <a:bodyPr>
            <a:normAutofit/>
          </a:bodyPr>
          <a:lstStyle>
            <a:lvl1pPr algn="l">
              <a:defRPr sz="3733" b="0" i="0">
                <a:solidFill>
                  <a:srgbClr val="3C90D1"/>
                </a:solidFill>
                <a:latin typeface="Helvetica Light"/>
                <a:cs typeface="Helvetica Light"/>
              </a:defRPr>
            </a:lvl1pPr>
          </a:lstStyle>
          <a:p>
            <a:r>
              <a:rPr lang="en-US" dirty="0"/>
              <a:t>Click to edit Master title style</a:t>
            </a:r>
          </a:p>
        </p:txBody>
      </p:sp>
      <p:sp>
        <p:nvSpPr>
          <p:cNvPr id="12" name="Content Placeholder 2"/>
          <p:cNvSpPr>
            <a:spLocks noGrp="1"/>
          </p:cNvSpPr>
          <p:nvPr>
            <p:ph idx="1"/>
          </p:nvPr>
        </p:nvSpPr>
        <p:spPr>
          <a:xfrm>
            <a:off x="609600" y="1338987"/>
            <a:ext cx="10972800" cy="1366528"/>
          </a:xfrm>
        </p:spPr>
        <p:txBody>
          <a:bodyPr numCol="1" spcCol="0"/>
          <a:lstStyle>
            <a:lvl1pPr marL="457189" indent="-457189">
              <a:lnSpc>
                <a:spcPct val="110000"/>
              </a:lnSpc>
              <a:buSzPct val="138000"/>
              <a:buFontTx/>
              <a:buBlip>
                <a:blip r:embed="rId2"/>
              </a:buBlip>
              <a:defRPr sz="32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a:t>Click to edit Master text styles</a:t>
            </a:r>
          </a:p>
          <a:p>
            <a:pPr lvl="0"/>
            <a:endParaRPr lang="en-US" dirty="0"/>
          </a:p>
        </p:txBody>
      </p:sp>
    </p:spTree>
    <p:extLst>
      <p:ext uri="{BB962C8B-B14F-4D97-AF65-F5344CB8AC3E}">
        <p14:creationId xmlns:p14="http://schemas.microsoft.com/office/powerpoint/2010/main" val="20746485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p:cNvSpPr>
            <a:spLocks noGrp="1"/>
          </p:cNvSpPr>
          <p:nvPr>
            <p:ph type="dt" sz="half" idx="10"/>
          </p:nvPr>
        </p:nvSpPr>
        <p:spPr/>
        <p:txBody>
          <a:bodyPr/>
          <a:lstStyle/>
          <a:p>
            <a:fld id="{F557734B-B772-4FA2-9BB9-84DFAFE83D4D}" type="datetimeFigureOut">
              <a:rPr lang="en-US" smtClean="0"/>
              <a:t>3/21/2018</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DD044DB-1101-4E8A-BFF9-C81CAF0497B5}" type="slidenum">
              <a:rPr lang="en-US" smtClean="0"/>
              <a:t>‹#›</a:t>
            </a:fld>
            <a:endParaRPr lang="en-US"/>
          </a:p>
        </p:txBody>
      </p:sp>
    </p:spTree>
    <p:extLst>
      <p:ext uri="{BB962C8B-B14F-4D97-AF65-F5344CB8AC3E}">
        <p14:creationId xmlns:p14="http://schemas.microsoft.com/office/powerpoint/2010/main" val="6170617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F557734B-B772-4FA2-9BB9-84DFAFE83D4D}" type="datetimeFigureOut">
              <a:rPr lang="en-US" smtClean="0"/>
              <a:t>3/21/2018</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DD044DB-1101-4E8A-BFF9-C81CAF0497B5}" type="slidenum">
              <a:rPr lang="en-US" smtClean="0"/>
              <a:t>‹#›</a:t>
            </a:fld>
            <a:endParaRPr lang="en-US"/>
          </a:p>
        </p:txBody>
      </p:sp>
    </p:spTree>
    <p:extLst>
      <p:ext uri="{BB962C8B-B14F-4D97-AF65-F5344CB8AC3E}">
        <p14:creationId xmlns:p14="http://schemas.microsoft.com/office/powerpoint/2010/main" val="878048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758124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1434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38392"/>
      </p:ext>
    </p:extLst>
  </p:cSld>
  <p:clrMapOvr>
    <a:masterClrMapping/>
  </p:clrMapOvr>
  <p:transition>
    <p:fade/>
  </p:transition>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5577" r="5577"/>
          <a:stretch/>
        </p:blipFill>
        <p:spPr>
          <a:xfrm>
            <a:off x="3047" y="0"/>
            <a:ext cx="12185901" cy="6858972"/>
          </a:xfrm>
          <a:prstGeom prst="rect">
            <a:avLst/>
          </a:prstGeom>
        </p:spPr>
      </p:pic>
      <p:sp>
        <p:nvSpPr>
          <p:cNvPr id="2" name="Rectangle 1"/>
          <p:cNvSpPr/>
          <p:nvPr userDrawn="1"/>
        </p:nvSpPr>
        <p:spPr bwMode="auto">
          <a:xfrm>
            <a:off x="281336" y="2084187"/>
            <a:ext cx="6723186" cy="3496553"/>
          </a:xfrm>
          <a:prstGeom prst="rect">
            <a:avLst/>
          </a:prstGeom>
          <a:solidFill>
            <a:srgbClr val="D83B0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84575"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82955" y="3877271"/>
            <a:ext cx="6723186" cy="1703449"/>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6029312"/>
            <a:ext cx="1664787" cy="358621"/>
          </a:xfrm>
          <a:prstGeom prst="rect">
            <a:avLst/>
          </a:prstGeom>
        </p:spPr>
      </p:pic>
      <p:sp>
        <p:nvSpPr>
          <p:cNvPr id="11" name="Rectangle 10"/>
          <p:cNvSpPr/>
          <p:nvPr userDrawn="1"/>
        </p:nvSpPr>
        <p:spPr bwMode="auto">
          <a:xfrm>
            <a:off x="448212"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2" name="Rectangle 11"/>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70208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A8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5589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27664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37429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6947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430156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7305937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40471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8197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38988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235640"/>
      </p:ext>
    </p:extLst>
  </p:cSld>
  <p:clrMapOvr>
    <a:masterClrMapping/>
  </p:clrMapOvr>
  <p:transition>
    <p:fade/>
  </p:transition>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52876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02741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72625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0599949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6821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1879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08711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9875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350646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A8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127917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8142891"/>
      </p:ext>
    </p:extLst>
  </p:cSld>
  <p:clrMapOvr>
    <a:masterClrMapping/>
  </p:clrMapOvr>
  <p:transition>
    <p:fade/>
  </p:transition>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70812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90780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121275"/>
      </p:ext>
    </p:extLst>
  </p:cSld>
  <p:clrMapOvr>
    <a:masterClrMapping/>
  </p:clrMapOvr>
  <p:transition>
    <p:fade/>
  </p:transition>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915525"/>
      </p:ext>
    </p:extLst>
  </p:cSld>
  <p:clrMapOvr>
    <a:masterClrMapping/>
  </p:clrMapOvr>
  <p:transition>
    <p:fade/>
  </p:transition>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580662"/>
      </p:ext>
    </p:extLst>
  </p:cSld>
  <p:clrMapOvr>
    <a:masterClrMapping/>
  </p:clrMapOvr>
  <p:transition>
    <p:fade/>
  </p:transition>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045352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 id="2147483710" r:id="rId28"/>
    <p:sldLayoutId id="2147483711" r:id="rId29"/>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0055775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26.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2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hyperlink" Target="https://compete.imagine.microsoft.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7.xml"/><Relationship Id="rId1" Type="http://schemas.openxmlformats.org/officeDocument/2006/relationships/video" Target="https://www.youtube.com/embed/pL-c00M2CnI?showinfo=0"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slide" Target="slide36.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https://www.youtube.com/embed/aEBi4OpXU4Q" TargetMode="External"/><Relationship Id="rId1" Type="http://schemas.openxmlformats.org/officeDocument/2006/relationships/video" Target="https://www.youtube.com/embed/pL-c00M2CnI?showinfo=0" TargetMode="Externa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7.xml"/><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6.png"/><Relationship Id="rId2" Type="http://schemas.openxmlformats.org/officeDocument/2006/relationships/image" Target="../media/image57.jpg"/><Relationship Id="rId1" Type="http://schemas.openxmlformats.org/officeDocument/2006/relationships/slideLayout" Target="../slideLayouts/slideLayout27.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jpg"/><Relationship Id="rId1" Type="http://schemas.openxmlformats.org/officeDocument/2006/relationships/slideLayout" Target="../slideLayouts/slideLayout1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image" Target="../media/image19.png"/><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B2C90"/>
        </a:solidFill>
        <a:effectLst/>
      </p:bgPr>
    </p:bg>
    <p:spTree>
      <p:nvGrpSpPr>
        <p:cNvPr id="1" name=""/>
        <p:cNvGrpSpPr/>
        <p:nvPr/>
      </p:nvGrpSpPr>
      <p:grpSpPr>
        <a:xfrm>
          <a:off x="0" y="0"/>
          <a:ext cx="0" cy="0"/>
          <a:chOff x="0" y="0"/>
          <a:chExt cx="0" cy="0"/>
        </a:xfrm>
      </p:grpSpPr>
      <p:pic>
        <p:nvPicPr>
          <p:cNvPr id="1026" name="Picture 2" descr="https://ncmedia.azureedge.net/ncmedia/2016/12/imagine-cup.jpg">
            <a:extLst>
              <a:ext uri="{FF2B5EF4-FFF2-40B4-BE49-F238E27FC236}">
                <a16:creationId xmlns:a16="http://schemas.microsoft.com/office/drawing/2014/main" id="{9BE9E9AC-349B-44D5-BEFA-11002C69AE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529" y="94110"/>
            <a:ext cx="8934449" cy="59562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crosoft white logo">
            <a:extLst>
              <a:ext uri="{FF2B5EF4-FFF2-40B4-BE49-F238E27FC236}">
                <a16:creationId xmlns:a16="http://schemas.microsoft.com/office/drawing/2014/main" id="{44D1336B-9A04-49EC-B079-724CA8A19C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419" y="5936974"/>
            <a:ext cx="2792106" cy="10270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405206B-5572-4799-A7A3-BD10BBB69817}"/>
              </a:ext>
            </a:extLst>
          </p:cNvPr>
          <p:cNvSpPr/>
          <p:nvPr/>
        </p:nvSpPr>
        <p:spPr>
          <a:xfrm>
            <a:off x="3746682" y="3721412"/>
            <a:ext cx="2631298" cy="646331"/>
          </a:xfrm>
          <a:prstGeom prst="rect">
            <a:avLst/>
          </a:prstGeom>
        </p:spPr>
        <p:txBody>
          <a:bodyPr wrap="square">
            <a:spAutoFit/>
          </a:bodyPr>
          <a:lstStyle/>
          <a:p>
            <a:r>
              <a:rPr lang="en-US" b="0" i="0" dirty="0">
                <a:solidFill>
                  <a:schemeClr val="bg1"/>
                </a:solidFill>
                <a:effectLst/>
                <a:latin typeface="Segoe UI" panose="020B0502040204020203" pitchFamily="34" charset="0"/>
              </a:rPr>
              <a:t>Dream it. Build it. Live it.</a:t>
            </a:r>
            <a:endParaRPr lang="en-US" dirty="0">
              <a:solidFill>
                <a:schemeClr val="bg1"/>
              </a:solidFill>
            </a:endParaRPr>
          </a:p>
        </p:txBody>
      </p:sp>
    </p:spTree>
    <p:extLst>
      <p:ext uri="{BB962C8B-B14F-4D97-AF65-F5344CB8AC3E}">
        <p14:creationId xmlns:p14="http://schemas.microsoft.com/office/powerpoint/2010/main" val="302973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rgbClr val="5B2C90"/>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rgbClr val="5B2C90"/>
                </a:solidFill>
              </a:rPr>
              <a:t>Know your dashboard</a:t>
            </a:r>
          </a:p>
          <a:p>
            <a:r>
              <a:rPr lang="en-US" dirty="0">
                <a:solidFill>
                  <a:srgbClr val="5B2C90"/>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3" name="Rectangle 22">
            <a:extLst>
              <a:ext uri="{FF2B5EF4-FFF2-40B4-BE49-F238E27FC236}">
                <a16:creationId xmlns:a16="http://schemas.microsoft.com/office/drawing/2014/main" id="{D06BA835-7E3E-495E-8100-67BDD84207C7}"/>
              </a:ext>
            </a:extLst>
          </p:cNvPr>
          <p:cNvSpPr/>
          <p:nvPr/>
        </p:nvSpPr>
        <p:spPr>
          <a:xfrm>
            <a:off x="245060" y="2370174"/>
            <a:ext cx="2521844" cy="1200329"/>
          </a:xfrm>
          <a:prstGeom prst="rect">
            <a:avLst/>
          </a:prstGeom>
        </p:spPr>
        <p:txBody>
          <a:bodyPr wrap="none">
            <a:spAutoFit/>
          </a:bodyPr>
          <a:lstStyle/>
          <a:p>
            <a:r>
              <a:rPr lang="en-US" sz="3600" dirty="0"/>
              <a:t>Create an </a:t>
            </a:r>
          </a:p>
          <a:p>
            <a:r>
              <a:rPr lang="en-US" sz="3600" dirty="0"/>
              <a:t>Imagine Cup</a:t>
            </a:r>
          </a:p>
        </p:txBody>
      </p:sp>
      <p:sp>
        <p:nvSpPr>
          <p:cNvPr id="28" name="Rectangle 27">
            <a:extLst>
              <a:ext uri="{FF2B5EF4-FFF2-40B4-BE49-F238E27FC236}">
                <a16:creationId xmlns:a16="http://schemas.microsoft.com/office/drawing/2014/main" id="{662CD807-9843-49B6-938C-7F7F9455CB40}"/>
              </a:ext>
            </a:extLst>
          </p:cNvPr>
          <p:cNvSpPr/>
          <p:nvPr/>
        </p:nvSpPr>
        <p:spPr>
          <a:xfrm>
            <a:off x="245060" y="3657205"/>
            <a:ext cx="2585964" cy="769441"/>
          </a:xfrm>
          <a:prstGeom prst="rect">
            <a:avLst/>
          </a:prstGeom>
        </p:spPr>
        <p:txBody>
          <a:bodyPr wrap="none">
            <a:spAutoFit/>
          </a:bodyPr>
          <a:lstStyle/>
          <a:p>
            <a:r>
              <a:rPr lang="en-US" sz="4400" dirty="0"/>
              <a:t>New Team</a:t>
            </a:r>
          </a:p>
        </p:txBody>
      </p:sp>
      <p:pic>
        <p:nvPicPr>
          <p:cNvPr id="4" name="Picture 3" descr="Screen Clipping">
            <a:extLst>
              <a:ext uri="{FF2B5EF4-FFF2-40B4-BE49-F238E27FC236}">
                <a16:creationId xmlns:a16="http://schemas.microsoft.com/office/drawing/2014/main" id="{A6691D6C-E19A-4193-A690-F70D38E745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6627" y="2122614"/>
            <a:ext cx="8338970" cy="3986212"/>
          </a:xfrm>
          <a:prstGeom prst="rect">
            <a:avLst/>
          </a:prstGeom>
        </p:spPr>
      </p:pic>
      <p:pic>
        <p:nvPicPr>
          <p:cNvPr id="29" name="Picture 28">
            <a:extLst>
              <a:ext uri="{FF2B5EF4-FFF2-40B4-BE49-F238E27FC236}">
                <a16:creationId xmlns:a16="http://schemas.microsoft.com/office/drawing/2014/main" id="{FD0D1A0E-6D0E-4E78-A1E7-64350FE04874}"/>
              </a:ext>
            </a:extLst>
          </p:cNvPr>
          <p:cNvPicPr>
            <a:picLocks noChangeAspect="1"/>
          </p:cNvPicPr>
          <p:nvPr/>
        </p:nvPicPr>
        <p:blipFill>
          <a:blip r:embed="rId5" cstate="print"/>
          <a:stretch>
            <a:fillRect/>
          </a:stretch>
        </p:blipFill>
        <p:spPr>
          <a:xfrm>
            <a:off x="515073" y="1701174"/>
            <a:ext cx="274344" cy="188992"/>
          </a:xfrm>
          <a:prstGeom prst="rect">
            <a:avLst/>
          </a:prstGeom>
        </p:spPr>
      </p:pic>
      <p:pic>
        <p:nvPicPr>
          <p:cNvPr id="30" name="Picture 29">
            <a:extLst>
              <a:ext uri="{FF2B5EF4-FFF2-40B4-BE49-F238E27FC236}">
                <a16:creationId xmlns:a16="http://schemas.microsoft.com/office/drawing/2014/main" id="{387C9BDD-C803-406C-B35D-6A61C3B97CDA}"/>
              </a:ext>
            </a:extLst>
          </p:cNvPr>
          <p:cNvPicPr>
            <a:picLocks noChangeAspect="1"/>
          </p:cNvPicPr>
          <p:nvPr/>
        </p:nvPicPr>
        <p:blipFill>
          <a:blip r:embed="rId5" cstate="print"/>
          <a:stretch>
            <a:fillRect/>
          </a:stretch>
        </p:blipFill>
        <p:spPr>
          <a:xfrm>
            <a:off x="3222860" y="1708399"/>
            <a:ext cx="274344" cy="188992"/>
          </a:xfrm>
          <a:prstGeom prst="rect">
            <a:avLst/>
          </a:prstGeom>
        </p:spPr>
      </p:pic>
      <p:pic>
        <p:nvPicPr>
          <p:cNvPr id="31" name="Picture 30">
            <a:extLst>
              <a:ext uri="{FF2B5EF4-FFF2-40B4-BE49-F238E27FC236}">
                <a16:creationId xmlns:a16="http://schemas.microsoft.com/office/drawing/2014/main" id="{4D1E6E40-0304-482D-90D5-912A92C990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2140327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rgbClr val="5B2C90"/>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560214" y="808214"/>
            <a:ext cx="2477986" cy="923330"/>
          </a:xfrm>
          <a:prstGeom prst="rect">
            <a:avLst/>
          </a:prstGeom>
        </p:spPr>
        <p:txBody>
          <a:bodyPr wrap="none">
            <a:spAutoFit/>
          </a:bodyPr>
          <a:lstStyle/>
          <a:p>
            <a:r>
              <a:rPr lang="en-US" dirty="0">
                <a:solidFill>
                  <a:srgbClr val="5B2C90"/>
                </a:solidFill>
              </a:rPr>
              <a:t>Join Eastern Europe </a:t>
            </a:r>
          </a:p>
          <a:p>
            <a:r>
              <a:rPr lang="en-US" dirty="0">
                <a:solidFill>
                  <a:srgbClr val="5B2C90"/>
                </a:solidFill>
              </a:rPr>
              <a:t>contest and Submit your</a:t>
            </a:r>
          </a:p>
          <a:p>
            <a:r>
              <a:rPr lang="en-US" dirty="0">
                <a:solidFill>
                  <a:srgbClr val="5B2C90"/>
                </a:solidFill>
              </a:rPr>
              <a:t> proposal </a:t>
            </a:r>
          </a:p>
        </p:txBody>
      </p:sp>
      <p:pic>
        <p:nvPicPr>
          <p:cNvPr id="23" name="Picture 22">
            <a:extLst>
              <a:ext uri="{FF2B5EF4-FFF2-40B4-BE49-F238E27FC236}">
                <a16:creationId xmlns:a16="http://schemas.microsoft.com/office/drawing/2014/main" id="{59F71E3D-69E4-49E2-8C67-F3604943C06B}"/>
              </a:ext>
            </a:extLst>
          </p:cNvPr>
          <p:cNvPicPr>
            <a:picLocks noChangeAspect="1"/>
          </p:cNvPicPr>
          <p:nvPr/>
        </p:nvPicPr>
        <p:blipFill>
          <a:blip r:embed="rId4" cstate="print"/>
          <a:stretch>
            <a:fillRect/>
          </a:stretch>
        </p:blipFill>
        <p:spPr>
          <a:xfrm>
            <a:off x="515073" y="1701174"/>
            <a:ext cx="274344" cy="188992"/>
          </a:xfrm>
          <a:prstGeom prst="rect">
            <a:avLst/>
          </a:prstGeom>
        </p:spPr>
      </p:pic>
      <p:pic>
        <p:nvPicPr>
          <p:cNvPr id="28" name="Picture 27">
            <a:extLst>
              <a:ext uri="{FF2B5EF4-FFF2-40B4-BE49-F238E27FC236}">
                <a16:creationId xmlns:a16="http://schemas.microsoft.com/office/drawing/2014/main" id="{B29C9CFF-D826-454C-941D-B296B67B03BA}"/>
              </a:ext>
            </a:extLst>
          </p:cNvPr>
          <p:cNvPicPr>
            <a:picLocks noChangeAspect="1"/>
          </p:cNvPicPr>
          <p:nvPr/>
        </p:nvPicPr>
        <p:blipFill>
          <a:blip r:embed="rId4" cstate="print"/>
          <a:stretch>
            <a:fillRect/>
          </a:stretch>
        </p:blipFill>
        <p:spPr>
          <a:xfrm>
            <a:off x="3238061" y="1709531"/>
            <a:ext cx="274344" cy="188992"/>
          </a:xfrm>
          <a:prstGeom prst="rect">
            <a:avLst/>
          </a:prstGeom>
        </p:spPr>
      </p:pic>
      <p:pic>
        <p:nvPicPr>
          <p:cNvPr id="29" name="Picture 28">
            <a:extLst>
              <a:ext uri="{FF2B5EF4-FFF2-40B4-BE49-F238E27FC236}">
                <a16:creationId xmlns:a16="http://schemas.microsoft.com/office/drawing/2014/main" id="{E21C7842-7265-413C-881A-975F36C1E37A}"/>
              </a:ext>
            </a:extLst>
          </p:cNvPr>
          <p:cNvPicPr>
            <a:picLocks noChangeAspect="1"/>
          </p:cNvPicPr>
          <p:nvPr/>
        </p:nvPicPr>
        <p:blipFill>
          <a:blip r:embed="rId4" cstate="print"/>
          <a:stretch>
            <a:fillRect/>
          </a:stretch>
        </p:blipFill>
        <p:spPr>
          <a:xfrm>
            <a:off x="6103753" y="1721053"/>
            <a:ext cx="274344" cy="188992"/>
          </a:xfrm>
          <a:prstGeom prst="rect">
            <a:avLst/>
          </a:prstGeom>
        </p:spPr>
      </p:pic>
      <p:sp>
        <p:nvSpPr>
          <p:cNvPr id="30" name="Rectangle 29">
            <a:extLst>
              <a:ext uri="{FF2B5EF4-FFF2-40B4-BE49-F238E27FC236}">
                <a16:creationId xmlns:a16="http://schemas.microsoft.com/office/drawing/2014/main" id="{F63524C0-C265-4230-9C7E-535ACEA92D9B}"/>
              </a:ext>
            </a:extLst>
          </p:cNvPr>
          <p:cNvSpPr/>
          <p:nvPr/>
        </p:nvSpPr>
        <p:spPr>
          <a:xfrm>
            <a:off x="245060" y="2370174"/>
            <a:ext cx="2886175" cy="2862322"/>
          </a:xfrm>
          <a:prstGeom prst="rect">
            <a:avLst/>
          </a:prstGeom>
        </p:spPr>
        <p:txBody>
          <a:bodyPr wrap="none">
            <a:spAutoFit/>
          </a:bodyPr>
          <a:lstStyle/>
          <a:p>
            <a:r>
              <a:rPr lang="en-US" sz="3600" dirty="0"/>
              <a:t>Join 2018</a:t>
            </a:r>
          </a:p>
          <a:p>
            <a:r>
              <a:rPr lang="en-US" sz="3600" dirty="0"/>
              <a:t>India National</a:t>
            </a:r>
          </a:p>
          <a:p>
            <a:r>
              <a:rPr lang="en-US" sz="3600" dirty="0"/>
              <a:t>Finals</a:t>
            </a:r>
          </a:p>
          <a:p>
            <a:r>
              <a:rPr lang="en-US" sz="3600" dirty="0"/>
              <a:t>Upload Your</a:t>
            </a:r>
          </a:p>
          <a:p>
            <a:r>
              <a:rPr lang="en-US" sz="3600" dirty="0"/>
              <a:t>Project Details</a:t>
            </a:r>
          </a:p>
        </p:txBody>
      </p:sp>
      <p:pic>
        <p:nvPicPr>
          <p:cNvPr id="3" name="Picture 2" descr="Screen Clipping">
            <a:extLst>
              <a:ext uri="{FF2B5EF4-FFF2-40B4-BE49-F238E27FC236}">
                <a16:creationId xmlns:a16="http://schemas.microsoft.com/office/drawing/2014/main" id="{4EAA2605-863F-4DBF-963F-8895D8BDBD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9717" y="2106906"/>
            <a:ext cx="8799764" cy="4043841"/>
          </a:xfrm>
          <a:prstGeom prst="rect">
            <a:avLst/>
          </a:prstGeom>
        </p:spPr>
      </p:pic>
      <p:pic>
        <p:nvPicPr>
          <p:cNvPr id="31" name="Picture 30">
            <a:extLst>
              <a:ext uri="{FF2B5EF4-FFF2-40B4-BE49-F238E27FC236}">
                <a16:creationId xmlns:a16="http://schemas.microsoft.com/office/drawing/2014/main" id="{53A6B5EC-5193-4295-B23E-C4935EB1E3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2355434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AD283BB7-30FC-48D6-A55C-050BF2624690}"/>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24821" y="1723513"/>
            <a:ext cx="1176793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You are at least 16 years of age as of 24 October 2017. </a:t>
            </a:r>
          </a:p>
          <a:p>
            <a:pPr marL="285750" indent="-285750">
              <a:buFont typeface="Arial" panose="020B0604020202020204" pitchFamily="34" charset="0"/>
              <a:buChar char="•"/>
            </a:pPr>
            <a:r>
              <a:rPr lang="en-US" sz="2400" dirty="0"/>
              <a:t>Actively enrolled as a student at an accredited educational institution.</a:t>
            </a:r>
          </a:p>
          <a:p>
            <a:pPr marL="285750" indent="-285750">
              <a:buFont typeface="Arial" panose="020B0604020202020204" pitchFamily="34" charset="0"/>
              <a:buChar char="•"/>
            </a:pPr>
            <a:r>
              <a:rPr lang="en-US" sz="2400" dirty="0"/>
              <a:t>Up to three (3) eligible students may submit a single entry as a team.</a:t>
            </a:r>
          </a:p>
          <a:p>
            <a:pPr marL="285750" indent="-285750">
              <a:buFont typeface="Arial" panose="020B0604020202020204" pitchFamily="34" charset="0"/>
              <a:buChar char="•"/>
            </a:pPr>
            <a:r>
              <a:rPr lang="en-US" sz="2400" dirty="0"/>
              <a:t>Each competitor may belong to only one team within the competition.</a:t>
            </a:r>
          </a:p>
          <a:p>
            <a:pPr marL="285750" indent="-285750">
              <a:buFont typeface="Arial" panose="020B0604020202020204" pitchFamily="34" charset="0"/>
              <a:buChar char="•"/>
            </a:pPr>
            <a:r>
              <a:rPr lang="en-US" sz="2400" dirty="0"/>
              <a:t>To compete, each team member should create an account at </a:t>
            </a:r>
            <a:r>
              <a:rPr lang="en-US" sz="2400" dirty="0">
                <a:hlinkClick r:id="rId4"/>
              </a:rPr>
              <a:t>https://compete.imagine.microsoft.com/</a:t>
            </a:r>
            <a:endParaRPr lang="en-US" sz="2400" dirty="0"/>
          </a:p>
          <a:p>
            <a:pPr marL="285750" indent="-285750">
              <a:buFont typeface="Arial" panose="020B0604020202020204" pitchFamily="34" charset="0"/>
              <a:buChar char="•"/>
            </a:pPr>
            <a:r>
              <a:rPr lang="en-US" sz="2400" dirty="0"/>
              <a:t>You must submit a project document, video(max. 3 min),Project plan (ppt or pdf), Primary Azure Technologies</a:t>
            </a:r>
          </a:p>
          <a:p>
            <a:pPr marL="285750" indent="-285750">
              <a:buFont typeface="Arial" panose="020B0604020202020204" pitchFamily="34" charset="0"/>
              <a:buChar char="•"/>
            </a:pPr>
            <a:r>
              <a:rPr lang="en-US" sz="2400" dirty="0"/>
              <a:t>Your project must use one or more of these technologies to be eligible. Artificial Intelligence: Azure AI + Cognitive Services | Big Data: Azure Data + Analytics or IoT | Mixed Reality: HoloLens, VR, or AR.</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523220"/>
          </a:xfrm>
          <a:prstGeom prst="rect">
            <a:avLst/>
          </a:prstGeom>
          <a:noFill/>
        </p:spPr>
        <p:txBody>
          <a:bodyPr wrap="square" rtlCol="0">
            <a:spAutoFit/>
          </a:bodyPr>
          <a:lstStyle/>
          <a:p>
            <a:r>
              <a:rPr lang="en-US" sz="2800" dirty="0">
                <a:solidFill>
                  <a:srgbClr val="5B2C90"/>
                </a:solidFill>
              </a:rPr>
              <a:t>What you need to know?</a:t>
            </a:r>
            <a:endParaRPr lang="en-US" dirty="0">
              <a:solidFill>
                <a:srgbClr val="5B2C90"/>
              </a:solidFill>
            </a:endParaRPr>
          </a:p>
        </p:txBody>
      </p:sp>
      <p:pic>
        <p:nvPicPr>
          <p:cNvPr id="7" name="Picture 6">
            <a:extLst>
              <a:ext uri="{FF2B5EF4-FFF2-40B4-BE49-F238E27FC236}">
                <a16:creationId xmlns:a16="http://schemas.microsoft.com/office/drawing/2014/main" id="{2549DE8F-4140-4AA7-A378-F6F06BF5D0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17434271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A97D46C7-9A79-4775-B9D2-B2346CBA2E6C}"/>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Round 0 – Online Project Submission</a:t>
            </a:r>
          </a:p>
          <a:p>
            <a:pPr marL="742950" lvl="1" indent="-285750">
              <a:buFont typeface="Arial" panose="020B0604020202020204" pitchFamily="34" charset="0"/>
              <a:buChar char="•"/>
            </a:pPr>
            <a:r>
              <a:rPr lang="en-US" sz="2400" dirty="0"/>
              <a:t>Project Proposal</a:t>
            </a:r>
          </a:p>
          <a:p>
            <a:pPr marL="1200150" lvl="2" indent="-285750">
              <a:buFont typeface="Arial" panose="020B0604020202020204" pitchFamily="34" charset="0"/>
              <a:buChar char="•"/>
            </a:pPr>
            <a:r>
              <a:rPr lang="en-US" sz="2400" dirty="0"/>
              <a:t>Microsoft word/PDF Document lesser than 10 pages/20 slides.</a:t>
            </a:r>
          </a:p>
          <a:p>
            <a:pPr marL="1200150" lvl="2" indent="-285750">
              <a:buFont typeface="Arial" panose="020B0604020202020204" pitchFamily="34" charset="0"/>
              <a:buChar char="•"/>
            </a:pPr>
            <a:r>
              <a:rPr lang="en-US" sz="2400" dirty="0"/>
              <a:t>Explains your team. </a:t>
            </a:r>
          </a:p>
          <a:p>
            <a:pPr marL="1200150" lvl="2" indent="-285750">
              <a:buFont typeface="Arial" panose="020B0604020202020204" pitchFamily="34" charset="0"/>
              <a:buChar char="•"/>
            </a:pPr>
            <a:r>
              <a:rPr lang="en-US" sz="2400" dirty="0"/>
              <a:t>What your project does?</a:t>
            </a:r>
          </a:p>
          <a:p>
            <a:pPr marL="1200150" lvl="2" indent="-285750">
              <a:buFont typeface="Arial" panose="020B0604020202020204" pitchFamily="34" charset="0"/>
              <a:buChar char="•"/>
            </a:pPr>
            <a:r>
              <a:rPr lang="en-US" sz="2400" dirty="0"/>
              <a:t>What platform and features your project uses?</a:t>
            </a:r>
          </a:p>
          <a:p>
            <a:pPr marL="1200150" lvl="2" indent="-285750">
              <a:buFont typeface="Arial" panose="020B0604020202020204" pitchFamily="34" charset="0"/>
              <a:buChar char="•"/>
            </a:pPr>
            <a:r>
              <a:rPr lang="en-US" sz="2400" dirty="0"/>
              <a:t>How will you bring it to the market?</a:t>
            </a:r>
          </a:p>
          <a:p>
            <a:pPr marL="742950" lvl="1" indent="-285750">
              <a:buFont typeface="Arial" panose="020B0604020202020204" pitchFamily="34" charset="0"/>
              <a:buChar char="•"/>
            </a:pPr>
            <a:r>
              <a:rPr lang="en-US" sz="2400" dirty="0"/>
              <a:t>Software usable by the judges to evaluate online. </a:t>
            </a:r>
          </a:p>
          <a:p>
            <a:pPr marL="742950" lvl="1" indent="-285750">
              <a:buFont typeface="Arial" panose="020B0604020202020204" pitchFamily="34" charset="0"/>
              <a:buChar char="•"/>
            </a:pPr>
            <a:r>
              <a:rPr lang="en-US" sz="2400" dirty="0"/>
              <a:t>Software must use one of the following formats for its installation depending upon its platform – Windows/Mobile Device/Microsoft Azure</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461665"/>
          </a:xfrm>
          <a:prstGeom prst="rect">
            <a:avLst/>
          </a:prstGeom>
          <a:noFill/>
        </p:spPr>
        <p:txBody>
          <a:bodyPr wrap="square" rtlCol="0">
            <a:spAutoFit/>
          </a:bodyPr>
          <a:lstStyle/>
          <a:p>
            <a:r>
              <a:rPr lang="en-US" sz="2400" dirty="0">
                <a:solidFill>
                  <a:srgbClr val="5B2C90"/>
                </a:solidFill>
              </a:rPr>
              <a:t>COMPETITION ROUND DETAILS </a:t>
            </a:r>
          </a:p>
        </p:txBody>
      </p:sp>
      <p:pic>
        <p:nvPicPr>
          <p:cNvPr id="7" name="Picture 6">
            <a:extLst>
              <a:ext uri="{FF2B5EF4-FFF2-40B4-BE49-F238E27FC236}">
                <a16:creationId xmlns:a16="http://schemas.microsoft.com/office/drawing/2014/main" id="{B06BBA42-D789-4223-85CC-B71F6E402A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38571241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A8EED946-EC20-4887-9154-6C5B7829E118}"/>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Round 1 – National Finals </a:t>
            </a:r>
          </a:p>
          <a:p>
            <a:pPr marL="742950" lvl="1" indent="-285750">
              <a:buFont typeface="Arial" panose="020B0604020202020204" pitchFamily="34" charset="0"/>
              <a:buChar char="•"/>
            </a:pPr>
            <a:r>
              <a:rPr lang="en-US" sz="2400" dirty="0"/>
              <a:t>Live Presentation of your project to a panel of judges at the National Final.</a:t>
            </a:r>
          </a:p>
          <a:p>
            <a:pPr marL="742950" lvl="1" indent="-285750">
              <a:buFont typeface="Arial" panose="020B0604020202020204" pitchFamily="34" charset="0"/>
              <a:buChar char="•"/>
            </a:pPr>
            <a:r>
              <a:rPr lang="en-US" sz="2400" dirty="0"/>
              <a:t>Software usable by the judges in a hands-on evaluation.</a:t>
            </a:r>
          </a:p>
          <a:p>
            <a:pPr marL="742950" lvl="1" indent="-285750">
              <a:buFont typeface="Arial" panose="020B0604020202020204" pitchFamily="34" charset="0"/>
              <a:buChar char="•"/>
            </a:pPr>
            <a:r>
              <a:rPr lang="en-US" sz="2400" dirty="0"/>
              <a:t>Software Instructions document explaining how to use your software.</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461665"/>
          </a:xfrm>
          <a:prstGeom prst="rect">
            <a:avLst/>
          </a:prstGeom>
          <a:noFill/>
        </p:spPr>
        <p:txBody>
          <a:bodyPr wrap="square" rtlCol="0">
            <a:spAutoFit/>
          </a:bodyPr>
          <a:lstStyle/>
          <a:p>
            <a:r>
              <a:rPr lang="en-US" sz="2400" dirty="0">
                <a:solidFill>
                  <a:srgbClr val="5B2C90"/>
                </a:solidFill>
              </a:rPr>
              <a:t>COMPETITION ROUND DETAILS </a:t>
            </a:r>
          </a:p>
        </p:txBody>
      </p:sp>
      <p:pic>
        <p:nvPicPr>
          <p:cNvPr id="7" name="Picture 6">
            <a:extLst>
              <a:ext uri="{FF2B5EF4-FFF2-40B4-BE49-F238E27FC236}">
                <a16:creationId xmlns:a16="http://schemas.microsoft.com/office/drawing/2014/main" id="{43A67CE9-B3BB-4CB1-8303-EF9B645123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42914727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DFBA52FF-E729-44F8-939C-228A8894101D}"/>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Round 2-  World Finals </a:t>
            </a:r>
          </a:p>
          <a:p>
            <a:pPr marL="742950" lvl="1" indent="-285750">
              <a:buFont typeface="Arial" panose="020B0604020202020204" pitchFamily="34" charset="0"/>
              <a:buChar char="•"/>
            </a:pPr>
            <a:r>
              <a:rPr lang="en-US" sz="2400" dirty="0"/>
              <a:t>Live Presentation of your project to a panel of judges at the World Finals</a:t>
            </a:r>
          </a:p>
          <a:p>
            <a:pPr marL="742950" lvl="1" indent="-285750">
              <a:buFont typeface="Arial" panose="020B0604020202020204" pitchFamily="34" charset="0"/>
              <a:buChar char="•"/>
            </a:pPr>
            <a:r>
              <a:rPr lang="en-US" sz="2400" dirty="0"/>
              <a:t>Software usable by the judges in a hands-on evaluation.</a:t>
            </a: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461665"/>
          </a:xfrm>
          <a:prstGeom prst="rect">
            <a:avLst/>
          </a:prstGeom>
          <a:noFill/>
        </p:spPr>
        <p:txBody>
          <a:bodyPr wrap="square" rtlCol="0">
            <a:spAutoFit/>
          </a:bodyPr>
          <a:lstStyle/>
          <a:p>
            <a:r>
              <a:rPr lang="en-US" sz="2400" dirty="0">
                <a:solidFill>
                  <a:srgbClr val="5B2C90"/>
                </a:solidFill>
              </a:rPr>
              <a:t>COMPETITION ROUND DETAILS </a:t>
            </a:r>
          </a:p>
        </p:txBody>
      </p:sp>
      <p:pic>
        <p:nvPicPr>
          <p:cNvPr id="7" name="Picture 6">
            <a:extLst>
              <a:ext uri="{FF2B5EF4-FFF2-40B4-BE49-F238E27FC236}">
                <a16:creationId xmlns:a16="http://schemas.microsoft.com/office/drawing/2014/main" id="{3BA5EEE3-DB40-4851-B8BE-4E656A1D8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8258363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3">
            <a:extLst>
              <a:ext uri="{FF2B5EF4-FFF2-40B4-BE49-F238E27FC236}">
                <a16:creationId xmlns:a16="http://schemas.microsoft.com/office/drawing/2014/main" id="{405BEEDA-5276-4979-8E64-94057998ACFF}"/>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DF79A-0ED4-44DC-A09E-EDC35B34D3E0}"/>
              </a:ext>
            </a:extLst>
          </p:cNvPr>
          <p:cNvSpPr txBox="1"/>
          <p:nvPr/>
        </p:nvSpPr>
        <p:spPr>
          <a:xfrm>
            <a:off x="159026" y="2279374"/>
            <a:ext cx="11767931" cy="2677656"/>
          </a:xfrm>
          <a:prstGeom prst="rect">
            <a:avLst/>
          </a:prstGeom>
          <a:noFill/>
        </p:spPr>
        <p:txBody>
          <a:bodyPr wrap="square" rtlCol="0">
            <a:spAutoFit/>
          </a:bodyPr>
          <a:lstStyle/>
          <a:p>
            <a:r>
              <a:rPr lang="en-US" sz="2400" dirty="0">
                <a:solidFill>
                  <a:srgbClr val="000000"/>
                </a:solidFill>
                <a:latin typeface="Segoe UI" panose="020B0502040204020203" pitchFamily="34" charset="0"/>
              </a:rPr>
              <a:t>Pitch your extraordinary idea and your team could win $3,000 USD, and resources to take your idea to the next level!</a:t>
            </a:r>
          </a:p>
          <a:p>
            <a:r>
              <a:rPr lang="en-US" sz="2400" dirty="0">
                <a:solidFill>
                  <a:srgbClr val="000000"/>
                </a:solidFill>
                <a:latin typeface="Segoe UI" panose="020B0502040204020203" pitchFamily="34" charset="0"/>
              </a:rPr>
              <a:t>• $3,000 USD - 1st Place prize</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$2,000 USD - 2nd Place prize</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$1,000 USD - 3rd Place prize</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Judge feedback on project submission – Top 10 teams</a:t>
            </a:r>
            <a:br>
              <a:rPr lang="en-US" sz="2400" dirty="0">
                <a:solidFill>
                  <a:srgbClr val="000000"/>
                </a:solidFill>
                <a:latin typeface="Segoe UI" panose="020B0502040204020203" pitchFamily="34" charset="0"/>
              </a:rPr>
            </a:br>
            <a:r>
              <a:rPr lang="en-US" sz="2400" dirty="0">
                <a:solidFill>
                  <a:srgbClr val="000000"/>
                </a:solidFill>
                <a:latin typeface="Segoe UI" panose="020B0502040204020203" pitchFamily="34" charset="0"/>
              </a:rPr>
              <a:t>• $600 in Azure credits – Top 50 teams</a:t>
            </a:r>
            <a:endParaRPr lang="en-US" sz="2400" b="0" i="0" dirty="0">
              <a:solidFill>
                <a:srgbClr val="000000"/>
              </a:solidFill>
              <a:effectLst/>
              <a:latin typeface="Segoe UI" panose="020B0502040204020203" pitchFamily="34" charset="0"/>
            </a:endParaRPr>
          </a:p>
        </p:txBody>
      </p:sp>
      <p:sp>
        <p:nvSpPr>
          <p:cNvPr id="2" name="TextBox 1">
            <a:extLst>
              <a:ext uri="{FF2B5EF4-FFF2-40B4-BE49-F238E27FC236}">
                <a16:creationId xmlns:a16="http://schemas.microsoft.com/office/drawing/2014/main" id="{92A07E25-C531-4537-91E5-6378CC4A4E3F}"/>
              </a:ext>
            </a:extLst>
          </p:cNvPr>
          <p:cNvSpPr txBox="1"/>
          <p:nvPr/>
        </p:nvSpPr>
        <p:spPr>
          <a:xfrm>
            <a:off x="344557" y="993913"/>
            <a:ext cx="5181600" cy="646331"/>
          </a:xfrm>
          <a:prstGeom prst="rect">
            <a:avLst/>
          </a:prstGeom>
          <a:noFill/>
        </p:spPr>
        <p:txBody>
          <a:bodyPr wrap="square" rtlCol="0">
            <a:spAutoFit/>
          </a:bodyPr>
          <a:lstStyle/>
          <a:p>
            <a:r>
              <a:rPr lang="en-US" sz="3600" dirty="0">
                <a:solidFill>
                  <a:srgbClr val="5B2C90"/>
                </a:solidFill>
              </a:rPr>
              <a:t>Big Idea Challenge</a:t>
            </a:r>
          </a:p>
        </p:txBody>
      </p:sp>
      <p:pic>
        <p:nvPicPr>
          <p:cNvPr id="7" name="Picture 6">
            <a:extLst>
              <a:ext uri="{FF2B5EF4-FFF2-40B4-BE49-F238E27FC236}">
                <a16:creationId xmlns:a16="http://schemas.microsoft.com/office/drawing/2014/main" id="{B7C670B6-9209-40F1-914A-2D9A30C13E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37771155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9663DBA8-3018-42B1-B7F9-3874E587C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 y="2406"/>
            <a:ext cx="12185583" cy="6853187"/>
          </a:xfrm>
          <a:prstGeom prst="rect">
            <a:avLst/>
          </a:prstGeom>
        </p:spPr>
      </p:pic>
    </p:spTree>
    <p:extLst>
      <p:ext uri="{BB962C8B-B14F-4D97-AF65-F5344CB8AC3E}">
        <p14:creationId xmlns:p14="http://schemas.microsoft.com/office/powerpoint/2010/main" val="117338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9255BB3-BA86-4022-A365-0B98238DB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1"/>
            <a:ext cx="12192000" cy="2800350"/>
          </a:xfrm>
          <a:prstGeom prst="rect">
            <a:avLst/>
          </a:prstGeom>
        </p:spPr>
      </p:pic>
      <p:sp>
        <p:nvSpPr>
          <p:cNvPr id="44" name="Title 1">
            <a:extLst>
              <a:ext uri="{FF2B5EF4-FFF2-40B4-BE49-F238E27FC236}">
                <a16:creationId xmlns:a16="http://schemas.microsoft.com/office/drawing/2014/main" id="{E1E15EC2-214A-4584-A90D-7AF86F9BC7AB}"/>
              </a:ext>
            </a:extLst>
          </p:cNvPr>
          <p:cNvSpPr txBox="1">
            <a:spLocks/>
          </p:cNvSpPr>
          <p:nvPr/>
        </p:nvSpPr>
        <p:spPr>
          <a:xfrm>
            <a:off x="232544" y="1400866"/>
            <a:ext cx="11889564" cy="91757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ru-RU" sz="6000" dirty="0">
                <a:gradFill>
                  <a:gsLst>
                    <a:gs pos="1250">
                      <a:srgbClr val="FFFFFF"/>
                    </a:gs>
                    <a:gs pos="100000">
                      <a:srgbClr val="FFFFFF"/>
                    </a:gs>
                  </a:gsLst>
                  <a:lin ang="5400000" scaled="0"/>
                </a:gradFill>
                <a:latin typeface="Segoe UI Light"/>
              </a:rPr>
              <a:t>Решения </a:t>
            </a:r>
            <a:r>
              <a:rPr lang="en-US" sz="6000" dirty="0">
                <a:gradFill>
                  <a:gsLst>
                    <a:gs pos="1250">
                      <a:srgbClr val="FFFFFF"/>
                    </a:gs>
                    <a:gs pos="100000">
                      <a:srgbClr val="FFFFFF"/>
                    </a:gs>
                  </a:gsLst>
                  <a:lin ang="5400000" scaled="0"/>
                </a:gradFill>
                <a:latin typeface="Segoe UI Light"/>
              </a:rPr>
              <a:t>Azure</a:t>
            </a:r>
          </a:p>
        </p:txBody>
      </p:sp>
      <p:grpSp>
        <p:nvGrpSpPr>
          <p:cNvPr id="14" name="Группа 13">
            <a:extLst>
              <a:ext uri="{FF2B5EF4-FFF2-40B4-BE49-F238E27FC236}">
                <a16:creationId xmlns:a16="http://schemas.microsoft.com/office/drawing/2014/main" id="{2A740693-4AA2-426D-92C8-5B5861D2A139}"/>
              </a:ext>
            </a:extLst>
          </p:cNvPr>
          <p:cNvGrpSpPr/>
          <p:nvPr/>
        </p:nvGrpSpPr>
        <p:grpSpPr>
          <a:xfrm>
            <a:off x="508376" y="3480450"/>
            <a:ext cx="2446814" cy="2758751"/>
            <a:chOff x="338800" y="3480450"/>
            <a:chExt cx="2446814" cy="2758751"/>
          </a:xfrm>
        </p:grpSpPr>
        <p:pic>
          <p:nvPicPr>
            <p:cNvPr id="3076" name="Picture 4" descr="https://azure.microsoft.com/svghandler/app-service-mobile/?width=600&amp;height=315">
              <a:extLst>
                <a:ext uri="{FF2B5EF4-FFF2-40B4-BE49-F238E27FC236}">
                  <a16:creationId xmlns:a16="http://schemas.microsoft.com/office/drawing/2014/main" id="{AC93C23C-2019-48EE-AA7A-999DD030467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428" r="29428"/>
            <a:stretch/>
          </p:blipFill>
          <p:spPr bwMode="auto">
            <a:xfrm>
              <a:off x="1201253" y="3480450"/>
              <a:ext cx="721908" cy="921184"/>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799217A1-F509-45AF-8BBF-F270DA4596C6}"/>
                </a:ext>
              </a:extLst>
            </p:cNvPr>
            <p:cNvSpPr txBox="1"/>
            <p:nvPr/>
          </p:nvSpPr>
          <p:spPr>
            <a:xfrm>
              <a:off x="338800" y="4792582"/>
              <a:ext cx="2446814" cy="510919"/>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Мобильные приложения</a:t>
              </a:r>
              <a:endPar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62" name="Rectangle 19">
              <a:extLst>
                <a:ext uri="{FF2B5EF4-FFF2-40B4-BE49-F238E27FC236}">
                  <a16:creationId xmlns:a16="http://schemas.microsoft.com/office/drawing/2014/main" id="{5D52A558-651A-4C0B-B64F-7B53B589EC4C}"/>
                </a:ext>
              </a:extLst>
            </p:cNvPr>
            <p:cNvSpPr/>
            <p:nvPr/>
          </p:nvSpPr>
          <p:spPr>
            <a:xfrm>
              <a:off x="338800" y="5565940"/>
              <a:ext cx="2446814" cy="673261"/>
            </a:xfrm>
            <a:prstGeom prst="rect">
              <a:avLst/>
            </a:prstGeom>
          </p:spPr>
          <p:txBody>
            <a:bodyPr wrap="square">
              <a:spAutoFit/>
            </a:bodyPr>
            <a:lstStyle/>
            <a:p>
              <a:pPr algn="ctr" defTabSz="932330">
                <a:lnSpc>
                  <a:spcPct val="90000"/>
                </a:lnSpc>
                <a:spcAft>
                  <a:spcPts val="586"/>
                </a:spcAft>
                <a:defRPr/>
              </a:pPr>
              <a:r>
                <a:rPr lang="ru-RU"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Создание привлекательных приложений для iOS, Android и Windows</a:t>
              </a:r>
              <a:endPar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grpSp>
      <p:grpSp>
        <p:nvGrpSpPr>
          <p:cNvPr id="16" name="Группа 15">
            <a:extLst>
              <a:ext uri="{FF2B5EF4-FFF2-40B4-BE49-F238E27FC236}">
                <a16:creationId xmlns:a16="http://schemas.microsoft.com/office/drawing/2014/main" id="{4EB73635-846F-4079-970C-367BC684A7E0}"/>
              </a:ext>
            </a:extLst>
          </p:cNvPr>
          <p:cNvGrpSpPr/>
          <p:nvPr/>
        </p:nvGrpSpPr>
        <p:grpSpPr>
          <a:xfrm>
            <a:off x="6327332" y="3436297"/>
            <a:ext cx="2446814" cy="2802904"/>
            <a:chOff x="5903954" y="3436297"/>
            <a:chExt cx="2446814" cy="2802904"/>
          </a:xfrm>
        </p:grpSpPr>
        <p:sp>
          <p:nvSpPr>
            <p:cNvPr id="65" name="TextBox 64">
              <a:extLst>
                <a:ext uri="{FF2B5EF4-FFF2-40B4-BE49-F238E27FC236}">
                  <a16:creationId xmlns:a16="http://schemas.microsoft.com/office/drawing/2014/main" id="{CFF11ECA-3B0A-48AB-9C7C-64C0E8447A11}"/>
                </a:ext>
              </a:extLst>
            </p:cNvPr>
            <p:cNvSpPr txBox="1"/>
            <p:nvPr/>
          </p:nvSpPr>
          <p:spPr>
            <a:xfrm>
              <a:off x="5903954" y="4681910"/>
              <a:ext cx="2446814"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Виртуальные машины</a:t>
              </a:r>
              <a:endPar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66" name="Rectangle 19">
              <a:extLst>
                <a:ext uri="{FF2B5EF4-FFF2-40B4-BE49-F238E27FC236}">
                  <a16:creationId xmlns:a16="http://schemas.microsoft.com/office/drawing/2014/main" id="{D0433882-68A9-4C24-8DA0-4657A689E82F}"/>
                </a:ext>
              </a:extLst>
            </p:cNvPr>
            <p:cNvSpPr/>
            <p:nvPr/>
          </p:nvSpPr>
          <p:spPr>
            <a:xfrm>
              <a:off x="5903954" y="5565940"/>
              <a:ext cx="2446814" cy="673261"/>
            </a:xfrm>
            <a:prstGeom prst="rect">
              <a:avLst/>
            </a:prstGeom>
          </p:spPr>
          <p:txBody>
            <a:bodyPr wrap="square">
              <a:spAutoFit/>
            </a:bodyPr>
            <a:lstStyle/>
            <a:p>
              <a:pPr algn="ctr" defTabSz="932330">
                <a:lnSpc>
                  <a:spcPct val="90000"/>
                </a:lnSpc>
                <a:spcAft>
                  <a:spcPts val="586"/>
                </a:spcAft>
                <a:defRPr/>
              </a:pPr>
              <a:r>
                <a:rPr lang="ru-RU"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Создание виртуальных машин Windows и </a:t>
              </a:r>
              <a:r>
                <a:rPr lang="ru-RU" sz="1398" dirty="0" err="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Linux</a:t>
              </a:r>
              <a:r>
                <a:rPr lang="ru-RU"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 за считанные секунды</a:t>
              </a:r>
              <a:endPar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pic>
          <p:nvPicPr>
            <p:cNvPr id="3078" name="Picture 6" descr="https://www.iron-neo.com/assets/images/products/155/360x270/vm.jpg">
              <a:extLst>
                <a:ext uri="{FF2B5EF4-FFF2-40B4-BE49-F238E27FC236}">
                  <a16:creationId xmlns:a16="http://schemas.microsoft.com/office/drawing/2014/main" id="{C49B5701-279C-41CF-B345-FDFF6A124C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4368" y="3436297"/>
              <a:ext cx="1345986" cy="10094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Группа 14">
            <a:extLst>
              <a:ext uri="{FF2B5EF4-FFF2-40B4-BE49-F238E27FC236}">
                <a16:creationId xmlns:a16="http://schemas.microsoft.com/office/drawing/2014/main" id="{E3901678-FB7E-41BA-A2F8-4D2CE3AAD26B}"/>
              </a:ext>
            </a:extLst>
          </p:cNvPr>
          <p:cNvGrpSpPr/>
          <p:nvPr/>
        </p:nvGrpSpPr>
        <p:grpSpPr>
          <a:xfrm>
            <a:off x="3417854" y="3429000"/>
            <a:ext cx="2446814" cy="2686752"/>
            <a:chOff x="3273943" y="3455627"/>
            <a:chExt cx="2446814" cy="2686752"/>
          </a:xfrm>
        </p:grpSpPr>
        <p:sp>
          <p:nvSpPr>
            <p:cNvPr id="69" name="TextBox 68">
              <a:extLst>
                <a:ext uri="{FF2B5EF4-FFF2-40B4-BE49-F238E27FC236}">
                  <a16:creationId xmlns:a16="http://schemas.microsoft.com/office/drawing/2014/main" id="{F055C799-30DF-4594-A948-56DEE7D718C5}"/>
                </a:ext>
              </a:extLst>
            </p:cNvPr>
            <p:cNvSpPr txBox="1"/>
            <p:nvPr/>
          </p:nvSpPr>
          <p:spPr>
            <a:xfrm>
              <a:off x="3273943" y="4792582"/>
              <a:ext cx="2446814" cy="510919"/>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Веб-приложения</a:t>
              </a:r>
              <a:endPar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70" name="Rectangle 19">
              <a:extLst>
                <a:ext uri="{FF2B5EF4-FFF2-40B4-BE49-F238E27FC236}">
                  <a16:creationId xmlns:a16="http://schemas.microsoft.com/office/drawing/2014/main" id="{3626B766-CCD6-4A5F-82E0-D384C017D489}"/>
                </a:ext>
              </a:extLst>
            </p:cNvPr>
            <p:cNvSpPr/>
            <p:nvPr/>
          </p:nvSpPr>
          <p:spPr>
            <a:xfrm>
              <a:off x="3273943" y="5662761"/>
              <a:ext cx="2446814" cy="479618"/>
            </a:xfrm>
            <a:prstGeom prst="rect">
              <a:avLst/>
            </a:prstGeom>
          </p:spPr>
          <p:txBody>
            <a:bodyPr wrap="square">
              <a:spAutoFit/>
            </a:bodyPr>
            <a:lstStyle/>
            <a:p>
              <a:pPr algn="ctr" defTabSz="932330">
                <a:lnSpc>
                  <a:spcPct val="90000"/>
                </a:lnSpc>
                <a:spcAft>
                  <a:spcPts val="586"/>
                </a:spcAft>
                <a:defRPr/>
              </a:pPr>
              <a:r>
                <a:rPr lang="ru-RU"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Создание и развертывание веб-приложений</a:t>
              </a:r>
              <a:endPar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pic>
          <p:nvPicPr>
            <p:cNvPr id="3080" name="Picture 8" descr="https://encrypted-tbn0.gstatic.com/images?q=tbn:ANd9GcRONfHKJxJ0Ngk1uV2mFDW7H5YwUzeXrrkHJMhat9PZOd7AxkBmww">
              <a:extLst>
                <a:ext uri="{FF2B5EF4-FFF2-40B4-BE49-F238E27FC236}">
                  <a16:creationId xmlns:a16="http://schemas.microsoft.com/office/drawing/2014/main" id="{15AB2A4D-3561-4307-83F3-A2ABA3D70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935" y="3455627"/>
              <a:ext cx="970830" cy="970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Группа 16">
            <a:extLst>
              <a:ext uri="{FF2B5EF4-FFF2-40B4-BE49-F238E27FC236}">
                <a16:creationId xmlns:a16="http://schemas.microsoft.com/office/drawing/2014/main" id="{3A088402-4CB7-4458-9C29-A629418F8A9A}"/>
              </a:ext>
            </a:extLst>
          </p:cNvPr>
          <p:cNvGrpSpPr/>
          <p:nvPr/>
        </p:nvGrpSpPr>
        <p:grpSpPr>
          <a:xfrm>
            <a:off x="9236810" y="3480450"/>
            <a:ext cx="2446814" cy="2847813"/>
            <a:chOff x="8415026" y="3488209"/>
            <a:chExt cx="2446814" cy="2847813"/>
          </a:xfrm>
        </p:grpSpPr>
        <p:pic>
          <p:nvPicPr>
            <p:cNvPr id="3086" name="Picture 14" descr="Ð ÐµÐ·ÑÐ»ÑÑÐ°Ñ Ð¿Ð¾ÑÑÐºÑ Ð·Ð¾Ð±ÑÐ°Ð¶ÐµÐ½Ñ Ð·Ð° Ð·Ð°Ð¿Ð¸ÑÐ¾Ð¼ &quot;machine learning azure&quot;">
              <a:extLst>
                <a:ext uri="{FF2B5EF4-FFF2-40B4-BE49-F238E27FC236}">
                  <a16:creationId xmlns:a16="http://schemas.microsoft.com/office/drawing/2014/main" id="{B84E735E-064D-48BF-B21F-432F2CED753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5894" y="3488209"/>
              <a:ext cx="1725078" cy="905666"/>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EAD7CFFF-3322-43A5-B5DC-204E0136FE58}"/>
                </a:ext>
              </a:extLst>
            </p:cNvPr>
            <p:cNvSpPr txBox="1"/>
            <p:nvPr/>
          </p:nvSpPr>
          <p:spPr>
            <a:xfrm>
              <a:off x="8415026" y="4681910"/>
              <a:ext cx="2446814"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Машинное обучение </a:t>
              </a:r>
              <a:r>
                <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Azure</a:t>
              </a:r>
            </a:p>
          </p:txBody>
        </p:sp>
        <p:sp>
          <p:nvSpPr>
            <p:cNvPr id="73" name="Rectangle 19">
              <a:extLst>
                <a:ext uri="{FF2B5EF4-FFF2-40B4-BE49-F238E27FC236}">
                  <a16:creationId xmlns:a16="http://schemas.microsoft.com/office/drawing/2014/main" id="{9A52C622-5804-446A-87AA-9E13934A633F}"/>
                </a:ext>
              </a:extLst>
            </p:cNvPr>
            <p:cNvSpPr/>
            <p:nvPr/>
          </p:nvSpPr>
          <p:spPr>
            <a:xfrm>
              <a:off x="8415026" y="5469118"/>
              <a:ext cx="2446814" cy="866904"/>
            </a:xfrm>
            <a:prstGeom prst="rect">
              <a:avLst/>
            </a:prstGeom>
          </p:spPr>
          <p:txBody>
            <a:bodyPr wrap="square">
              <a:spAutoFit/>
            </a:bodyPr>
            <a:lstStyle/>
            <a:p>
              <a:pPr algn="ctr" defTabSz="932330">
                <a:lnSpc>
                  <a:spcPct val="90000"/>
                </a:lnSpc>
                <a:spcAft>
                  <a:spcPts val="586"/>
                </a:spcAft>
                <a:defRPr/>
              </a:pPr>
              <a:r>
                <a:rPr lang="ru-RU"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Открытая и эластичная разработка с помощью функций искусственного интеллекта</a:t>
              </a:r>
              <a:endPar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22755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A577A-3295-4BE3-B45A-E4B91F874849}"/>
              </a:ext>
            </a:extLst>
          </p:cNvPr>
          <p:cNvSpPr>
            <a:spLocks noGrp="1"/>
          </p:cNvSpPr>
          <p:nvPr>
            <p:ph type="title"/>
          </p:nvPr>
        </p:nvSpPr>
        <p:spPr/>
        <p:txBody>
          <a:bodyPr/>
          <a:lstStyle/>
          <a:p>
            <a:r>
              <a:rPr lang="en-US" sz="4800" spc="-98" dirty="0">
                <a:gradFill>
                  <a:gsLst>
                    <a:gs pos="74359">
                      <a:srgbClr val="FFFFFF"/>
                    </a:gs>
                    <a:gs pos="57576">
                      <a:srgbClr val="FFFFFF"/>
                    </a:gs>
                  </a:gsLst>
                  <a:lin ang="5400000" scaled="0"/>
                </a:gradFill>
              </a:rPr>
              <a:t>Microsoft </a:t>
            </a:r>
            <a:br>
              <a:rPr lang="en-US" sz="4800" spc="-98" dirty="0">
                <a:gradFill>
                  <a:gsLst>
                    <a:gs pos="74359">
                      <a:srgbClr val="FFFFFF"/>
                    </a:gs>
                    <a:gs pos="57576">
                      <a:srgbClr val="FFFFFF"/>
                    </a:gs>
                  </a:gsLst>
                  <a:lin ang="5400000" scaled="0"/>
                </a:gradFill>
              </a:rPr>
            </a:br>
            <a:r>
              <a:rPr lang="en-US" sz="4800" spc="-98" dirty="0">
                <a:gradFill>
                  <a:gsLst>
                    <a:gs pos="74359">
                      <a:srgbClr val="FFFFFF"/>
                    </a:gs>
                    <a:gs pos="57576">
                      <a:srgbClr val="FFFFFF"/>
                    </a:gs>
                  </a:gsLst>
                  <a:lin ang="5400000" scaled="0"/>
                </a:gradFill>
              </a:rPr>
              <a:t>Cognitive Services</a:t>
            </a:r>
            <a:endParaRPr lang="en-US" dirty="0"/>
          </a:p>
        </p:txBody>
      </p:sp>
    </p:spTree>
    <p:extLst>
      <p:ext uri="{BB962C8B-B14F-4D97-AF65-F5344CB8AC3E}">
        <p14:creationId xmlns:p14="http://schemas.microsoft.com/office/powerpoint/2010/main" val="319297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0323A5C-D940-45B2-8AE9-6486693F3AF1}"/>
              </a:ext>
            </a:extLst>
          </p:cNvPr>
          <p:cNvGrpSpPr/>
          <p:nvPr/>
        </p:nvGrpSpPr>
        <p:grpSpPr>
          <a:xfrm>
            <a:off x="3356974" y="1592209"/>
            <a:ext cx="7804928" cy="3032548"/>
            <a:chOff x="4096011" y="1688463"/>
            <a:chExt cx="7804928" cy="3032548"/>
          </a:xfrm>
        </p:grpSpPr>
        <p:sp>
          <p:nvSpPr>
            <p:cNvPr id="7" name="Прямоугольник 6">
              <a:extLst>
                <a:ext uri="{FF2B5EF4-FFF2-40B4-BE49-F238E27FC236}">
                  <a16:creationId xmlns:a16="http://schemas.microsoft.com/office/drawing/2014/main" id="{B544B692-31B7-4D91-9693-F9DCDB1C3EF0}"/>
                </a:ext>
              </a:extLst>
            </p:cNvPr>
            <p:cNvSpPr/>
            <p:nvPr/>
          </p:nvSpPr>
          <p:spPr>
            <a:xfrm>
              <a:off x="4096011" y="1688463"/>
              <a:ext cx="7804928" cy="3032548"/>
            </a:xfrm>
            <a:prstGeom prst="rect">
              <a:avLst/>
            </a:prstGeom>
            <a:solidFill>
              <a:srgbClr val="0B7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Группа 14">
              <a:extLst>
                <a:ext uri="{FF2B5EF4-FFF2-40B4-BE49-F238E27FC236}">
                  <a16:creationId xmlns:a16="http://schemas.microsoft.com/office/drawing/2014/main" id="{93F8AF97-C704-420B-AE89-DA9AC73462EF}"/>
                </a:ext>
              </a:extLst>
            </p:cNvPr>
            <p:cNvGrpSpPr/>
            <p:nvPr/>
          </p:nvGrpSpPr>
          <p:grpSpPr>
            <a:xfrm>
              <a:off x="5647118" y="3314149"/>
              <a:ext cx="2959374" cy="430910"/>
              <a:chOff x="5298018" y="4073031"/>
              <a:chExt cx="2949045" cy="430910"/>
            </a:xfrm>
          </p:grpSpPr>
          <p:pic>
            <p:nvPicPr>
              <p:cNvPr id="1026" name="Picture 2" descr="Ð ÐµÐ·ÑÐ»ÑÑÐ°Ñ Ð¿Ð¾ÑÑÐºÑ Ð·Ð¾Ð±ÑÐ°Ð¶ÐµÐ½Ñ Ð·Ð° Ð·Ð°Ð¿Ð¸ÑÐ¾Ð¼ &quot;linkedin png&quot;">
                <a:extLst>
                  <a:ext uri="{FF2B5EF4-FFF2-40B4-BE49-F238E27FC236}">
                    <a16:creationId xmlns:a16="http://schemas.microsoft.com/office/drawing/2014/main" id="{C76BD255-63C4-4E5C-B312-62C2F9F80AE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298018" y="4073031"/>
                <a:ext cx="430910" cy="430910"/>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a:extLst>
                  <a:ext uri="{FF2B5EF4-FFF2-40B4-BE49-F238E27FC236}">
                    <a16:creationId xmlns:a16="http://schemas.microsoft.com/office/drawing/2014/main" id="{456D6B84-89B9-4878-8046-613C653B0245}"/>
                  </a:ext>
                </a:extLst>
              </p:cNvPr>
              <p:cNvSpPr/>
              <p:nvPr/>
            </p:nvSpPr>
            <p:spPr>
              <a:xfrm>
                <a:off x="5701366" y="4103820"/>
                <a:ext cx="2545697" cy="369332"/>
              </a:xfrm>
              <a:prstGeom prst="rect">
                <a:avLst/>
              </a:prstGeom>
            </p:spPr>
            <p:txBody>
              <a:bodyPr wrap="none">
                <a:spAutoFit/>
              </a:bodyPr>
              <a:lstStyle/>
              <a:p>
                <a:pPr lvl="0"/>
                <a:r>
                  <a:rPr lang="en-US" spc="-102" dirty="0">
                    <a:ln w="3175">
                      <a:noFill/>
                    </a:ln>
                    <a:solidFill>
                      <a:srgbClr val="FFFFFF"/>
                    </a:solidFill>
                    <a:latin typeface="Segoe UI Light"/>
                    <a:cs typeface="Segoe UI" pitchFamily="34" charset="0"/>
                  </a:rPr>
                  <a:t>linkedin.com/in/</a:t>
                </a:r>
                <a:r>
                  <a:rPr lang="en-US" spc="-102" dirty="0" err="1">
                    <a:ln w="3175">
                      <a:noFill/>
                    </a:ln>
                    <a:solidFill>
                      <a:srgbClr val="FFFFFF"/>
                    </a:solidFill>
                    <a:latin typeface="Segoe UI Light"/>
                    <a:cs typeface="Segoe UI" pitchFamily="34" charset="0"/>
                  </a:rPr>
                  <a:t>kirillstativkin</a:t>
                </a:r>
                <a:r>
                  <a:rPr lang="en-US" spc="-102" dirty="0">
                    <a:ln w="3175">
                      <a:noFill/>
                    </a:ln>
                    <a:solidFill>
                      <a:srgbClr val="FFFFFF"/>
                    </a:solidFill>
                    <a:latin typeface="Segoe UI Light"/>
                    <a:cs typeface="Segoe UI" pitchFamily="34" charset="0"/>
                  </a:rPr>
                  <a:t>/</a:t>
                </a:r>
              </a:p>
            </p:txBody>
          </p:sp>
        </p:grpSp>
      </p:grpSp>
      <p:sp>
        <p:nvSpPr>
          <p:cNvPr id="3" name="Подзаголовок 2">
            <a:extLst>
              <a:ext uri="{FF2B5EF4-FFF2-40B4-BE49-F238E27FC236}">
                <a16:creationId xmlns:a16="http://schemas.microsoft.com/office/drawing/2014/main" id="{D6BA5AD0-117E-4C05-855E-1360A9091AF1}"/>
              </a:ext>
            </a:extLst>
          </p:cNvPr>
          <p:cNvSpPr>
            <a:spLocks noGrp="1"/>
          </p:cNvSpPr>
          <p:nvPr>
            <p:ph type="subTitle" idx="1"/>
          </p:nvPr>
        </p:nvSpPr>
        <p:spPr>
          <a:xfrm>
            <a:off x="4898786" y="1734635"/>
            <a:ext cx="5937337" cy="1436186"/>
          </a:xfrm>
        </p:spPr>
        <p:txBody>
          <a:bodyPr>
            <a:normAutofit lnSpcReduction="10000"/>
          </a:bodyPr>
          <a:lstStyle/>
          <a:p>
            <a:pPr lvl="0" algn="l">
              <a:lnSpc>
                <a:spcPct val="100000"/>
              </a:lnSpc>
              <a:spcBef>
                <a:spcPts val="0"/>
              </a:spcBef>
            </a:pPr>
            <a:r>
              <a:rPr lang="ru-RU" sz="4000" spc="-102" dirty="0">
                <a:ln w="3175">
                  <a:noFill/>
                </a:ln>
                <a:solidFill>
                  <a:schemeClr val="bg1"/>
                </a:solidFill>
                <a:latin typeface="Segoe UI Light"/>
                <a:cs typeface="Segoe UI" pitchFamily="34" charset="0"/>
              </a:rPr>
              <a:t>Кирилл Стативкин</a:t>
            </a:r>
          </a:p>
          <a:p>
            <a:pPr lvl="0" algn="l">
              <a:lnSpc>
                <a:spcPct val="100000"/>
              </a:lnSpc>
              <a:spcBef>
                <a:spcPts val="0"/>
              </a:spcBef>
            </a:pPr>
            <a:r>
              <a:rPr lang="en-US" spc="-102" dirty="0">
                <a:ln w="3175">
                  <a:noFill/>
                </a:ln>
                <a:solidFill>
                  <a:schemeClr val="bg1"/>
                </a:solidFill>
                <a:latin typeface="Segoe UI Light"/>
                <a:cs typeface="Segoe UI" pitchFamily="34" charset="0"/>
              </a:rPr>
              <a:t>Microsoft Student Partner</a:t>
            </a:r>
          </a:p>
          <a:p>
            <a:pPr lvl="0" algn="l">
              <a:lnSpc>
                <a:spcPct val="100000"/>
              </a:lnSpc>
              <a:spcBef>
                <a:spcPts val="0"/>
              </a:spcBef>
            </a:pPr>
            <a:r>
              <a:rPr lang="en-US" spc="-102" dirty="0">
                <a:ln w="3175">
                  <a:noFill/>
                </a:ln>
                <a:solidFill>
                  <a:schemeClr val="bg1"/>
                </a:solidFill>
                <a:latin typeface="Segoe UI Light"/>
                <a:cs typeface="Segoe UI" pitchFamily="34" charset="0"/>
              </a:rPr>
              <a:t>Xamarin consultant @ </a:t>
            </a:r>
            <a:r>
              <a:rPr lang="en-US" spc="-102" dirty="0" err="1">
                <a:ln w="3175">
                  <a:noFill/>
                </a:ln>
                <a:solidFill>
                  <a:schemeClr val="bg1"/>
                </a:solidFill>
                <a:latin typeface="Segoe UI Light"/>
                <a:cs typeface="Segoe UI" pitchFamily="34" charset="0"/>
              </a:rPr>
              <a:t>Cellenza</a:t>
            </a:r>
            <a:endParaRPr lang="ru-RU" spc="-102" dirty="0">
              <a:ln w="3175">
                <a:noFill/>
              </a:ln>
              <a:solidFill>
                <a:schemeClr val="bg1"/>
              </a:solidFill>
              <a:latin typeface="Segoe UI Light"/>
              <a:cs typeface="Segoe UI" pitchFamily="34" charset="0"/>
            </a:endParaRPr>
          </a:p>
        </p:txBody>
      </p:sp>
      <p:sp>
        <p:nvSpPr>
          <p:cNvPr id="5" name="AutoShape 2" descr="Картинки по запросу facebook icon color inverse">
            <a:extLst>
              <a:ext uri="{FF2B5EF4-FFF2-40B4-BE49-F238E27FC236}">
                <a16:creationId xmlns:a16="http://schemas.microsoft.com/office/drawing/2014/main" id="{53064F66-2991-4ED4-931E-153DE81147BD}"/>
              </a:ext>
            </a:extLst>
          </p:cNvPr>
          <p:cNvSpPr>
            <a:spLocks noChangeAspect="1" noChangeArrowheads="1"/>
          </p:cNvSpPr>
          <p:nvPr/>
        </p:nvSpPr>
        <p:spPr bwMode="auto">
          <a:xfrm>
            <a:off x="6238301" y="3212902"/>
            <a:ext cx="305868" cy="305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9">
            <a:extLst>
              <a:ext uri="{FF2B5EF4-FFF2-40B4-BE49-F238E27FC236}">
                <a16:creationId xmlns:a16="http://schemas.microsoft.com/office/drawing/2014/main" id="{7C8BA4F6-DF40-4FDB-8496-94AEF63F191A}"/>
              </a:ext>
            </a:extLst>
          </p:cNvPr>
          <p:cNvSpPr/>
          <p:nvPr/>
        </p:nvSpPr>
        <p:spPr bwMode="auto">
          <a:xfrm>
            <a:off x="4959059" y="3714820"/>
            <a:ext cx="369154" cy="36933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6" name="Picture 8" descr="Похожее изображение">
            <a:extLst>
              <a:ext uri="{FF2B5EF4-FFF2-40B4-BE49-F238E27FC236}">
                <a16:creationId xmlns:a16="http://schemas.microsoft.com/office/drawing/2014/main" id="{58EFCF18-7079-434D-9C91-6277641B0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797" y="3745030"/>
            <a:ext cx="301677" cy="3028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7696C63-7584-4245-A412-D6F9EB80EAD8}"/>
              </a:ext>
            </a:extLst>
          </p:cNvPr>
          <p:cNvSpPr/>
          <p:nvPr/>
        </p:nvSpPr>
        <p:spPr>
          <a:xfrm>
            <a:off x="5385716" y="3730209"/>
            <a:ext cx="4325250" cy="338554"/>
          </a:xfrm>
          <a:prstGeom prst="rect">
            <a:avLst/>
          </a:prstGeom>
        </p:spPr>
        <p:txBody>
          <a:bodyPr wrap="square">
            <a:spAutoFit/>
          </a:bodyPr>
          <a:lstStyle/>
          <a:p>
            <a:r>
              <a:rPr lang="en-US" sz="1600" dirty="0">
                <a:solidFill>
                  <a:srgbClr val="FFFFFF"/>
                </a:solidFill>
              </a:rPr>
              <a:t>facebook.com/kirill.stativkin</a:t>
            </a:r>
          </a:p>
        </p:txBody>
      </p:sp>
      <p:pic>
        <p:nvPicPr>
          <p:cNvPr id="2058" name="Picture 10" descr="Картинки по запросу mail ico">
            <a:extLst>
              <a:ext uri="{FF2B5EF4-FFF2-40B4-BE49-F238E27FC236}">
                <a16:creationId xmlns:a16="http://schemas.microsoft.com/office/drawing/2014/main" id="{ED4CDC98-031B-4570-BA45-9B2B48934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9484" y="4094374"/>
            <a:ext cx="488302" cy="48830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DC5F7C0-1DE1-467A-B7FD-7DB3858059CB}"/>
              </a:ext>
            </a:extLst>
          </p:cNvPr>
          <p:cNvSpPr txBox="1"/>
          <p:nvPr/>
        </p:nvSpPr>
        <p:spPr>
          <a:xfrm>
            <a:off x="5232675" y="4052293"/>
            <a:ext cx="5764008" cy="5724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FFFF"/>
                </a:solidFill>
              </a:rPr>
              <a:t>kirill</a:t>
            </a:r>
            <a:r>
              <a:rPr lang="en-US" sz="2000" dirty="0">
                <a:solidFill>
                  <a:srgbClr val="FFFFFF"/>
                </a:solidFill>
              </a:rPr>
              <a:t>.stativkin@studentpartner.com</a:t>
            </a:r>
          </a:p>
        </p:txBody>
      </p:sp>
      <p:pic>
        <p:nvPicPr>
          <p:cNvPr id="22" name="Picture 21">
            <a:extLst>
              <a:ext uri="{FF2B5EF4-FFF2-40B4-BE49-F238E27FC236}">
                <a16:creationId xmlns:a16="http://schemas.microsoft.com/office/drawing/2014/main" id="{B6FF801D-7910-4132-B29D-12A1CC6DED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0363" y="1308262"/>
            <a:ext cx="3573902" cy="3573902"/>
          </a:xfrm>
          <a:prstGeom prst="ellipse">
            <a:avLst/>
          </a:prstGeom>
          <a:ln w="63500" cap="rnd">
            <a:noFill/>
          </a:ln>
          <a:effectLst/>
        </p:spPr>
      </p:pic>
    </p:spTree>
    <p:extLst>
      <p:ext uri="{BB962C8B-B14F-4D97-AF65-F5344CB8AC3E}">
        <p14:creationId xmlns:p14="http://schemas.microsoft.com/office/powerpoint/2010/main" val="674445887"/>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a:extLst>
              <a:ext uri="{FF2B5EF4-FFF2-40B4-BE49-F238E27FC236}">
                <a16:creationId xmlns:a16="http://schemas.microsoft.com/office/drawing/2014/main" id="{D264F5D6-C394-4FB8-887E-9F5BA3AE97C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026" t="252" b="2561"/>
          <a:stretch/>
        </p:blipFill>
        <p:spPr>
          <a:xfrm>
            <a:off x="4836990" y="-1"/>
            <a:ext cx="7355010" cy="6858001"/>
          </a:xfrm>
          <a:prstGeom prst="rect">
            <a:avLst/>
          </a:prstGeom>
        </p:spPr>
      </p:pic>
      <p:sp>
        <p:nvSpPr>
          <p:cNvPr id="7" name="Title 1"/>
          <p:cNvSpPr txBox="1">
            <a:spLocks/>
          </p:cNvSpPr>
          <p:nvPr/>
        </p:nvSpPr>
        <p:spPr bwMode="auto">
          <a:xfrm>
            <a:off x="238639" y="900537"/>
            <a:ext cx="4598352" cy="2300974"/>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100000"/>
              </a:lnSpc>
              <a:spcBef>
                <a:spcPct val="0"/>
              </a:spcBef>
              <a:spcAft>
                <a:spcPts val="0"/>
              </a:spcAft>
              <a:buClrTx/>
              <a:buSzTx/>
              <a:buFontTx/>
              <a:buNone/>
              <a:tabLst/>
              <a:defRPr/>
            </a:pPr>
            <a:r>
              <a:rPr kumimoji="0" lang="en-US" sz="5400" b="0" i="0" kern="1200" cap="none" spc="-98" normalizeH="0" baseline="0" noProof="0" dirty="0">
                <a:ln w="3175">
                  <a:noFill/>
                </a:ln>
                <a:solidFill>
                  <a:srgbClr val="0078D7"/>
                </a:solidFill>
                <a:uLnTx/>
                <a:uFillTx/>
                <a:latin typeface="Segoe UI Light"/>
                <a:ea typeface="+mn-ea"/>
                <a:cs typeface="Segoe UI" pitchFamily="34" charset="0"/>
              </a:rPr>
              <a:t>Microsoft </a:t>
            </a:r>
          </a:p>
          <a:p>
            <a:pPr marL="0" marR="0" lvl="0" indent="0" defTabSz="914367" rtl="0" eaLnBrk="1" fontAlgn="auto" latinLnBrk="0" hangingPunct="1">
              <a:lnSpc>
                <a:spcPct val="100000"/>
              </a:lnSpc>
              <a:spcBef>
                <a:spcPct val="0"/>
              </a:spcBef>
              <a:spcAft>
                <a:spcPts val="0"/>
              </a:spcAft>
              <a:buClrTx/>
              <a:buSzTx/>
              <a:buFontTx/>
              <a:buNone/>
              <a:tabLst/>
              <a:defRPr/>
            </a:pPr>
            <a:r>
              <a:rPr kumimoji="0" lang="en-US" sz="5400" b="0" i="0" kern="1200" cap="none" spc="-98" normalizeH="0" baseline="0" noProof="0" dirty="0">
                <a:ln w="3175">
                  <a:noFill/>
                </a:ln>
                <a:solidFill>
                  <a:srgbClr val="0078D7"/>
                </a:solidFill>
                <a:uLnTx/>
                <a:uFillTx/>
                <a:latin typeface="Segoe UI Light"/>
                <a:ea typeface="+mn-ea"/>
                <a:cs typeface="Segoe UI" pitchFamily="34" charset="0"/>
              </a:rPr>
              <a:t>Cognitive </a:t>
            </a:r>
          </a:p>
          <a:p>
            <a:pPr marL="0" marR="0" lvl="0" indent="0" defTabSz="914367" rtl="0" eaLnBrk="1" fontAlgn="auto" latinLnBrk="0" hangingPunct="1">
              <a:lnSpc>
                <a:spcPct val="100000"/>
              </a:lnSpc>
              <a:spcBef>
                <a:spcPct val="0"/>
              </a:spcBef>
              <a:spcAft>
                <a:spcPts val="0"/>
              </a:spcAft>
              <a:buClrTx/>
              <a:buSzTx/>
              <a:buFontTx/>
              <a:buNone/>
              <a:tabLst/>
              <a:defRPr/>
            </a:pPr>
            <a:r>
              <a:rPr kumimoji="0" lang="en-US" sz="5400" b="0" i="0" kern="1200" cap="none" spc="-98" normalizeH="0" baseline="0" noProof="0" dirty="0">
                <a:ln w="3175">
                  <a:noFill/>
                </a:ln>
                <a:solidFill>
                  <a:srgbClr val="0078D7"/>
                </a:solidFill>
                <a:uLnTx/>
                <a:uFillTx/>
                <a:latin typeface="Segoe UI Light"/>
                <a:ea typeface="+mn-ea"/>
                <a:cs typeface="Segoe UI" pitchFamily="34" charset="0"/>
              </a:rPr>
              <a:t>Services</a:t>
            </a:r>
            <a:endParaRPr kumimoji="0" lang="ru-RU" sz="5400" b="0" i="0" kern="1200" cap="none" spc="-98" normalizeH="0" baseline="0" noProof="0" dirty="0">
              <a:ln w="3175">
                <a:noFill/>
              </a:ln>
              <a:solidFill>
                <a:srgbClr val="0078D7"/>
              </a:solidFill>
              <a:uLnTx/>
              <a:uFillTx/>
              <a:latin typeface="Segoe UI Light"/>
              <a:ea typeface="+mn-ea"/>
              <a:cs typeface="Segoe UI" pitchFamily="34" charset="0"/>
            </a:endParaRPr>
          </a:p>
          <a:p>
            <a:pPr marL="0" marR="0" lvl="0" indent="0" defTabSz="914367" rtl="0" eaLnBrk="1" fontAlgn="auto" latinLnBrk="0" hangingPunct="1">
              <a:lnSpc>
                <a:spcPct val="100000"/>
              </a:lnSpc>
              <a:spcBef>
                <a:spcPct val="0"/>
              </a:spcBef>
              <a:spcAft>
                <a:spcPts val="0"/>
              </a:spcAft>
              <a:buClrTx/>
              <a:buSzTx/>
              <a:buFontTx/>
              <a:buNone/>
              <a:tabLst/>
              <a:defRPr/>
            </a:pPr>
            <a:endParaRPr lang="ru-RU" sz="5400" dirty="0">
              <a:solidFill>
                <a:srgbClr val="0078D7"/>
              </a:solidFill>
              <a:latin typeface="Segoe UI Light"/>
            </a:endParaRPr>
          </a:p>
          <a:p>
            <a:pPr marL="0" marR="0" lvl="0" indent="0" defTabSz="914367" rtl="0" eaLnBrk="1" fontAlgn="auto" latinLnBrk="0" hangingPunct="1">
              <a:lnSpc>
                <a:spcPct val="100000"/>
              </a:lnSpc>
              <a:spcBef>
                <a:spcPct val="0"/>
              </a:spcBef>
              <a:spcAft>
                <a:spcPts val="0"/>
              </a:spcAft>
              <a:buClrTx/>
              <a:buSzTx/>
              <a:buFontTx/>
              <a:buNone/>
              <a:tabLst/>
              <a:defRPr/>
            </a:pPr>
            <a:endParaRPr lang="ru-RU" sz="2800" noProof="0" dirty="0">
              <a:solidFill>
                <a:srgbClr val="0078D7"/>
              </a:solidFill>
              <a:latin typeface="Segoe UI Light"/>
            </a:endParaRPr>
          </a:p>
          <a:p>
            <a:pPr marL="0" marR="0" lvl="0" indent="0" defTabSz="914367" rtl="0" eaLnBrk="1" fontAlgn="auto" latinLnBrk="0" hangingPunct="1">
              <a:lnSpc>
                <a:spcPct val="100000"/>
              </a:lnSpc>
              <a:spcBef>
                <a:spcPct val="0"/>
              </a:spcBef>
              <a:spcAft>
                <a:spcPts val="0"/>
              </a:spcAft>
              <a:buClrTx/>
              <a:buSzTx/>
              <a:buFontTx/>
              <a:buNone/>
              <a:tabLst/>
              <a:defRPr/>
            </a:pPr>
            <a:r>
              <a:rPr lang="ru-RU" sz="2800" noProof="0" dirty="0">
                <a:solidFill>
                  <a:schemeClr val="tx1">
                    <a:lumMod val="50000"/>
                    <a:lumOff val="50000"/>
                  </a:schemeClr>
                </a:solidFill>
                <a:latin typeface="Segoe UI Light"/>
              </a:rPr>
              <a:t>Дайте вашим приложениям человеческую сторону</a:t>
            </a:r>
            <a:endParaRPr kumimoji="0" lang="en-US" sz="4800" b="0" i="0" kern="1200" cap="none" spc="-98" normalizeH="0" baseline="0" noProof="0" dirty="0">
              <a:ln w="3175">
                <a:noFill/>
              </a:ln>
              <a:solidFill>
                <a:schemeClr val="tx1">
                  <a:lumMod val="50000"/>
                  <a:lumOff val="50000"/>
                </a:schemeClr>
              </a:solidFill>
              <a:uLnTx/>
              <a:uFillTx/>
              <a:latin typeface="Segoe UI Light"/>
            </a:endParaRPr>
          </a:p>
        </p:txBody>
      </p:sp>
      <p:sp>
        <p:nvSpPr>
          <p:cNvPr id="2" name="Прямоугольник 1">
            <a:extLst>
              <a:ext uri="{FF2B5EF4-FFF2-40B4-BE49-F238E27FC236}">
                <a16:creationId xmlns:a16="http://schemas.microsoft.com/office/drawing/2014/main" id="{6260E2DD-F2AA-4409-B811-A40D27FFBED9}"/>
              </a:ext>
            </a:extLst>
          </p:cNvPr>
          <p:cNvSpPr/>
          <p:nvPr/>
        </p:nvSpPr>
        <p:spPr>
          <a:xfrm>
            <a:off x="4836990" y="0"/>
            <a:ext cx="7355009" cy="6858000"/>
          </a:xfrm>
          <a:prstGeom prst="rect">
            <a:avLst/>
          </a:prstGeom>
          <a:solidFill>
            <a:srgbClr val="0078D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Группа 13">
            <a:extLst>
              <a:ext uri="{FF2B5EF4-FFF2-40B4-BE49-F238E27FC236}">
                <a16:creationId xmlns:a16="http://schemas.microsoft.com/office/drawing/2014/main" id="{AAE41348-5BBB-4A56-8F14-45F51F044162}"/>
              </a:ext>
            </a:extLst>
          </p:cNvPr>
          <p:cNvGrpSpPr/>
          <p:nvPr/>
        </p:nvGrpSpPr>
        <p:grpSpPr>
          <a:xfrm>
            <a:off x="5325677" y="2938159"/>
            <a:ext cx="6828221" cy="981682"/>
            <a:chOff x="5325677" y="2938159"/>
            <a:chExt cx="6828221" cy="981682"/>
          </a:xfrm>
        </p:grpSpPr>
        <p:sp>
          <p:nvSpPr>
            <p:cNvPr id="33" name="TextBox 32">
              <a:extLst>
                <a:ext uri="{FF2B5EF4-FFF2-40B4-BE49-F238E27FC236}">
                  <a16:creationId xmlns:a16="http://schemas.microsoft.com/office/drawing/2014/main" id="{DFF09926-25CC-4524-B8B2-7B6E73F4CFC1}"/>
                </a:ext>
              </a:extLst>
            </p:cNvPr>
            <p:cNvSpPr txBox="1"/>
            <p:nvPr/>
          </p:nvSpPr>
          <p:spPr>
            <a:xfrm>
              <a:off x="6515100" y="2938159"/>
              <a:ext cx="5638798" cy="981682"/>
            </a:xfrm>
            <a:prstGeom prst="rect">
              <a:avLst/>
            </a:prstGeom>
            <a:noFill/>
          </p:spPr>
          <p:txBody>
            <a:bodyPr wrap="square" lIns="182802" tIns="146242" rIns="182802" bIns="146242" rtlCol="0" anchor="t">
              <a:spAutoFit/>
            </a:bodyPr>
            <a:lstStyle/>
            <a:p>
              <a:pPr defTabSz="913873">
                <a:lnSpc>
                  <a:spcPct val="90000"/>
                </a:lnSpc>
                <a:spcAft>
                  <a:spcPts val="600"/>
                </a:spcAft>
                <a:defRPr/>
              </a:pPr>
              <a:r>
                <a:rPr lang="ru-RU" sz="2800" dirty="0">
                  <a:solidFill>
                    <a:schemeClr val="bg1"/>
                  </a:solidFill>
                  <a:latin typeface="Segoe UI Light" panose="020B0502040204020203" pitchFamily="34" charset="0"/>
                  <a:cs typeface="Segoe UI Light" panose="020B0502040204020203" pitchFamily="34" charset="0"/>
                </a:rPr>
                <a:t>Язык</a:t>
              </a:r>
              <a:endParaRPr lang="en-US" sz="2000" dirty="0">
                <a:solidFill>
                  <a:schemeClr val="bg1"/>
                </a:solidFill>
                <a:latin typeface="Segoe UI Light" panose="020B0502040204020203" pitchFamily="34" charset="0"/>
                <a:cs typeface="Segoe UI Light" panose="020B0502040204020203" pitchFamily="34" charset="0"/>
              </a:endParaRPr>
            </a:p>
            <a:p>
              <a:pPr>
                <a:lnSpc>
                  <a:spcPct val="90000"/>
                </a:lnSpc>
                <a:spcAft>
                  <a:spcPts val="587"/>
                </a:spcAft>
                <a:defRPr/>
              </a:pPr>
              <a:r>
                <a:rPr lang="ru-RU" sz="1600" dirty="0">
                  <a:solidFill>
                    <a:schemeClr val="bg1"/>
                  </a:solidFill>
                  <a:latin typeface="Segoe UI Light" panose="020B0502040204020203" pitchFamily="34" charset="0"/>
                  <a:cs typeface="Segoe UI Light" panose="020B0502040204020203" pitchFamily="34" charset="0"/>
                </a:rPr>
                <a:t>Обработайте текст и узнайте что хотят пользователи</a:t>
              </a:r>
              <a:endParaRPr lang="en-US" sz="1600" dirty="0">
                <a:solidFill>
                  <a:schemeClr val="bg1"/>
                </a:solidFill>
                <a:latin typeface="Segoe UI Light" panose="020B0502040204020203" pitchFamily="34" charset="0"/>
                <a:cs typeface="Segoe UI Light" panose="020B0502040204020203" pitchFamily="34" charset="0"/>
              </a:endParaRPr>
            </a:p>
          </p:txBody>
        </p:sp>
        <p:pic>
          <p:nvPicPr>
            <p:cNvPr id="39" name="Picture 2">
              <a:extLst>
                <a:ext uri="{FF2B5EF4-FFF2-40B4-BE49-F238E27FC236}">
                  <a16:creationId xmlns:a16="http://schemas.microsoft.com/office/drawing/2014/main" id="{C7F32253-B69C-45C9-AC48-5832A4BBA91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325677" y="3071571"/>
              <a:ext cx="681100" cy="714858"/>
            </a:xfrm>
            <a:prstGeom prst="rect">
              <a:avLst/>
            </a:prstGeom>
          </p:spPr>
        </p:pic>
      </p:grpSp>
      <p:grpSp>
        <p:nvGrpSpPr>
          <p:cNvPr id="16" name="Группа 15">
            <a:extLst>
              <a:ext uri="{FF2B5EF4-FFF2-40B4-BE49-F238E27FC236}">
                <a16:creationId xmlns:a16="http://schemas.microsoft.com/office/drawing/2014/main" id="{744284CF-2A32-40C9-802B-C25E92EEA748}"/>
              </a:ext>
            </a:extLst>
          </p:cNvPr>
          <p:cNvGrpSpPr/>
          <p:nvPr/>
        </p:nvGrpSpPr>
        <p:grpSpPr>
          <a:xfrm>
            <a:off x="5328243" y="298897"/>
            <a:ext cx="6825657" cy="1203281"/>
            <a:chOff x="5328243" y="298897"/>
            <a:chExt cx="6825657" cy="1203281"/>
          </a:xfrm>
        </p:grpSpPr>
        <p:sp>
          <p:nvSpPr>
            <p:cNvPr id="22" name="TextBox 21">
              <a:extLst>
                <a:ext uri="{FF2B5EF4-FFF2-40B4-BE49-F238E27FC236}">
                  <a16:creationId xmlns:a16="http://schemas.microsoft.com/office/drawing/2014/main" id="{19AB5733-18B5-428F-907E-8FCAC34658A6}"/>
                </a:ext>
              </a:extLst>
            </p:cNvPr>
            <p:cNvSpPr txBox="1"/>
            <p:nvPr/>
          </p:nvSpPr>
          <p:spPr>
            <a:xfrm>
              <a:off x="6515100" y="298897"/>
              <a:ext cx="5638800" cy="1203281"/>
            </a:xfrm>
            <a:prstGeom prst="rect">
              <a:avLst/>
            </a:prstGeom>
            <a:noFill/>
          </p:spPr>
          <p:txBody>
            <a:bodyPr wrap="square" lIns="182802" tIns="146242" rIns="182802" bIns="146242" rtlCol="0" anchor="t">
              <a:spAutoFit/>
            </a:bodyPr>
            <a:lstStyle/>
            <a:p>
              <a:pPr defTabSz="913873">
                <a:lnSpc>
                  <a:spcPct val="90000"/>
                </a:lnSpc>
                <a:spcAft>
                  <a:spcPts val="600"/>
                </a:spcAft>
                <a:defRPr/>
              </a:pPr>
              <a:r>
                <a:rPr lang="ru-RU" sz="2800" dirty="0">
                  <a:solidFill>
                    <a:schemeClr val="bg1"/>
                  </a:solidFill>
                  <a:latin typeface="Segoe UI Light" panose="020B0502040204020203" pitchFamily="34" charset="0"/>
                  <a:cs typeface="Segoe UI Light" panose="020B0502040204020203" pitchFamily="34" charset="0"/>
                </a:rPr>
                <a:t>Зрение</a:t>
              </a:r>
            </a:p>
            <a:p>
              <a:pPr>
                <a:lnSpc>
                  <a:spcPct val="90000"/>
                </a:lnSpc>
                <a:spcAft>
                  <a:spcPts val="587"/>
                </a:spcAft>
                <a:defRPr/>
              </a:pPr>
              <a:r>
                <a:rPr lang="ru-RU" sz="1600" dirty="0">
                  <a:solidFill>
                    <a:schemeClr val="bg1"/>
                  </a:solidFill>
                  <a:latin typeface="Segoe UI Light" panose="020B0502040204020203" pitchFamily="34" charset="0"/>
                  <a:cs typeface="Segoe UI Light" panose="020B0502040204020203" pitchFamily="34" charset="0"/>
                </a:rPr>
                <a:t>Идентификация, описание и обработка изображений с помощью алгоритмов обработки изображений</a:t>
              </a:r>
              <a:endParaRPr lang="en-US" sz="1600" dirty="0">
                <a:solidFill>
                  <a:schemeClr val="bg1"/>
                </a:solidFill>
                <a:latin typeface="Segoe UI Light" panose="020B0502040204020203" pitchFamily="34" charset="0"/>
                <a:cs typeface="Segoe UI Light" panose="020B0502040204020203" pitchFamily="34" charset="0"/>
              </a:endParaRPr>
            </a:p>
          </p:txBody>
        </p:sp>
        <p:pic>
          <p:nvPicPr>
            <p:cNvPr id="40" name="Picture 83">
              <a:extLst>
                <a:ext uri="{FF2B5EF4-FFF2-40B4-BE49-F238E27FC236}">
                  <a16:creationId xmlns:a16="http://schemas.microsoft.com/office/drawing/2014/main" id="{417158FA-E7C9-475E-A637-254E8755F39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5328243" y="560122"/>
              <a:ext cx="675968" cy="680830"/>
            </a:xfrm>
            <a:prstGeom prst="rect">
              <a:avLst/>
            </a:prstGeom>
          </p:spPr>
        </p:pic>
      </p:grpSp>
      <p:grpSp>
        <p:nvGrpSpPr>
          <p:cNvPr id="15" name="Группа 14">
            <a:extLst>
              <a:ext uri="{FF2B5EF4-FFF2-40B4-BE49-F238E27FC236}">
                <a16:creationId xmlns:a16="http://schemas.microsoft.com/office/drawing/2014/main" id="{590B7B1F-FFD0-4CB3-ADD2-05DCA1B31B61}"/>
              </a:ext>
            </a:extLst>
          </p:cNvPr>
          <p:cNvGrpSpPr/>
          <p:nvPr/>
        </p:nvGrpSpPr>
        <p:grpSpPr>
          <a:xfrm>
            <a:off x="5354541" y="1618528"/>
            <a:ext cx="6799358" cy="1203281"/>
            <a:chOff x="5354541" y="1618528"/>
            <a:chExt cx="6799358" cy="1203281"/>
          </a:xfrm>
        </p:grpSpPr>
        <p:sp>
          <p:nvSpPr>
            <p:cNvPr id="31" name="TextBox 30">
              <a:extLst>
                <a:ext uri="{FF2B5EF4-FFF2-40B4-BE49-F238E27FC236}">
                  <a16:creationId xmlns:a16="http://schemas.microsoft.com/office/drawing/2014/main" id="{C8A4984E-73E0-4088-B48F-EC01549ACDDE}"/>
                </a:ext>
              </a:extLst>
            </p:cNvPr>
            <p:cNvSpPr txBox="1"/>
            <p:nvPr/>
          </p:nvSpPr>
          <p:spPr>
            <a:xfrm>
              <a:off x="6515100" y="1618528"/>
              <a:ext cx="5638799" cy="1203281"/>
            </a:xfrm>
            <a:prstGeom prst="rect">
              <a:avLst/>
            </a:prstGeom>
            <a:noFill/>
          </p:spPr>
          <p:txBody>
            <a:bodyPr wrap="square" lIns="182802" tIns="146242" rIns="91427" bIns="146242" rtlCol="0" anchor="t">
              <a:spAutoFit/>
            </a:bodyPr>
            <a:lstStyle/>
            <a:p>
              <a:pPr defTabSz="913873">
                <a:lnSpc>
                  <a:spcPct val="90000"/>
                </a:lnSpc>
                <a:spcAft>
                  <a:spcPts val="600"/>
                </a:spcAft>
                <a:defRPr/>
              </a:pPr>
              <a:r>
                <a:rPr lang="ru-RU" sz="2800" dirty="0">
                  <a:solidFill>
                    <a:schemeClr val="bg1"/>
                  </a:solidFill>
                  <a:latin typeface="Segoe UI Light" panose="020B0502040204020203" pitchFamily="34" charset="0"/>
                  <a:cs typeface="Segoe UI Light" panose="020B0502040204020203" pitchFamily="34" charset="0"/>
                </a:rPr>
                <a:t>Речь</a:t>
              </a:r>
              <a:endParaRPr lang="en-US" sz="2800" dirty="0">
                <a:solidFill>
                  <a:schemeClr val="bg1"/>
                </a:solidFill>
                <a:latin typeface="Segoe UI Light" panose="020B0502040204020203" pitchFamily="34" charset="0"/>
                <a:cs typeface="Segoe UI Light" panose="020B0502040204020203" pitchFamily="34" charset="0"/>
              </a:endParaRPr>
            </a:p>
            <a:p>
              <a:pPr>
                <a:lnSpc>
                  <a:spcPct val="90000"/>
                </a:lnSpc>
                <a:spcAft>
                  <a:spcPts val="587"/>
                </a:spcAft>
                <a:defRPr/>
              </a:pPr>
              <a:r>
                <a:rPr lang="ru-RU" sz="1600" dirty="0">
                  <a:solidFill>
                    <a:schemeClr val="bg1"/>
                  </a:solidFill>
                  <a:latin typeface="Segoe UI Light" panose="020B0502040204020203" pitchFamily="34" charset="0"/>
                  <a:cs typeface="Segoe UI Light" panose="020B0502040204020203" pitchFamily="34" charset="0"/>
                </a:rPr>
                <a:t>Преобразовывайте устную речь в текст или добавьте функцию распознавания говорящего в свое приложение</a:t>
              </a:r>
              <a:endParaRPr lang="en-US" sz="1600" dirty="0">
                <a:solidFill>
                  <a:schemeClr val="bg1"/>
                </a:solidFill>
                <a:latin typeface="Segoe UI Light" panose="020B0502040204020203" pitchFamily="34" charset="0"/>
                <a:cs typeface="Segoe UI Light" panose="020B0502040204020203" pitchFamily="34" charset="0"/>
              </a:endParaRPr>
            </a:p>
          </p:txBody>
        </p:sp>
        <p:pic>
          <p:nvPicPr>
            <p:cNvPr id="41" name="Picture 86">
              <a:extLst>
                <a:ext uri="{FF2B5EF4-FFF2-40B4-BE49-F238E27FC236}">
                  <a16:creationId xmlns:a16="http://schemas.microsoft.com/office/drawing/2014/main" id="{DCE85938-264F-47A7-8CD6-42007272A710}"/>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354541" y="1886364"/>
              <a:ext cx="623373" cy="667608"/>
            </a:xfrm>
            <a:prstGeom prst="rect">
              <a:avLst/>
            </a:prstGeom>
          </p:spPr>
        </p:pic>
      </p:grpSp>
      <p:grpSp>
        <p:nvGrpSpPr>
          <p:cNvPr id="13" name="Группа 12">
            <a:extLst>
              <a:ext uri="{FF2B5EF4-FFF2-40B4-BE49-F238E27FC236}">
                <a16:creationId xmlns:a16="http://schemas.microsoft.com/office/drawing/2014/main" id="{F3465012-0A6E-4653-B868-32C3ADE32D6C}"/>
              </a:ext>
            </a:extLst>
          </p:cNvPr>
          <p:cNvGrpSpPr/>
          <p:nvPr/>
        </p:nvGrpSpPr>
        <p:grpSpPr>
          <a:xfrm>
            <a:off x="5329436" y="4036191"/>
            <a:ext cx="6824463" cy="1203281"/>
            <a:chOff x="5329436" y="4036191"/>
            <a:chExt cx="6824463" cy="1203281"/>
          </a:xfrm>
        </p:grpSpPr>
        <p:sp>
          <p:nvSpPr>
            <p:cNvPr id="34" name="TextBox 33">
              <a:extLst>
                <a:ext uri="{FF2B5EF4-FFF2-40B4-BE49-F238E27FC236}">
                  <a16:creationId xmlns:a16="http://schemas.microsoft.com/office/drawing/2014/main" id="{DD006D4C-5F90-4124-9A50-D7914CDCC1D5}"/>
                </a:ext>
              </a:extLst>
            </p:cNvPr>
            <p:cNvSpPr txBox="1"/>
            <p:nvPr/>
          </p:nvSpPr>
          <p:spPr>
            <a:xfrm>
              <a:off x="6515101" y="4036191"/>
              <a:ext cx="5638798" cy="1203281"/>
            </a:xfrm>
            <a:prstGeom prst="rect">
              <a:avLst/>
            </a:prstGeom>
            <a:noFill/>
          </p:spPr>
          <p:txBody>
            <a:bodyPr wrap="square" lIns="182802" tIns="146242" rIns="182802" bIns="146242" rtlCol="0" anchor="t">
              <a:spAutoFit/>
            </a:bodyPr>
            <a:lstStyle/>
            <a:p>
              <a:pPr defTabSz="913873">
                <a:lnSpc>
                  <a:spcPct val="90000"/>
                </a:lnSpc>
                <a:spcAft>
                  <a:spcPts val="600"/>
                </a:spcAft>
                <a:defRPr/>
              </a:pPr>
              <a:r>
                <a:rPr lang="ru-RU" sz="2800" dirty="0">
                  <a:solidFill>
                    <a:schemeClr val="bg1"/>
                  </a:solidFill>
                  <a:latin typeface="Segoe UI Light" panose="020B0502040204020203" pitchFamily="34" charset="0"/>
                  <a:cs typeface="Segoe UI Light" panose="020B0502040204020203" pitchFamily="34" charset="0"/>
                </a:rPr>
                <a:t>Знания</a:t>
              </a:r>
              <a:endParaRPr lang="en-US" sz="2800" dirty="0">
                <a:solidFill>
                  <a:schemeClr val="bg1"/>
                </a:solidFill>
                <a:latin typeface="Segoe UI Light" panose="020B0502040204020203" pitchFamily="34" charset="0"/>
                <a:cs typeface="Segoe UI Light" panose="020B0502040204020203" pitchFamily="34" charset="0"/>
              </a:endParaRPr>
            </a:p>
            <a:p>
              <a:pPr>
                <a:lnSpc>
                  <a:spcPct val="90000"/>
                </a:lnSpc>
                <a:spcAft>
                  <a:spcPts val="587"/>
                </a:spcAft>
                <a:defRPr/>
              </a:pPr>
              <a:r>
                <a:rPr lang="ru-RU" sz="1600" dirty="0">
                  <a:solidFill>
                    <a:schemeClr val="bg1"/>
                  </a:solidFill>
                  <a:latin typeface="Segoe UI Light" panose="020B0502040204020203" pitchFamily="34" charset="0"/>
                  <a:cs typeface="Segoe UI Light" panose="020B0502040204020203" pitchFamily="34" charset="0"/>
                </a:rPr>
                <a:t>Получить знания накопленные из Интернета, академических кругов или ваших собственных данных</a:t>
              </a:r>
              <a:endParaRPr lang="en-US" sz="1600" dirty="0">
                <a:solidFill>
                  <a:schemeClr val="bg1"/>
                </a:solidFill>
                <a:latin typeface="Segoe UI Light" panose="020B0502040204020203" pitchFamily="34" charset="0"/>
                <a:cs typeface="Segoe UI Light" panose="020B0502040204020203" pitchFamily="34" charset="0"/>
              </a:endParaRPr>
            </a:p>
          </p:txBody>
        </p:sp>
        <p:pic>
          <p:nvPicPr>
            <p:cNvPr id="42" name="Picture 10">
              <a:extLst>
                <a:ext uri="{FF2B5EF4-FFF2-40B4-BE49-F238E27FC236}">
                  <a16:creationId xmlns:a16="http://schemas.microsoft.com/office/drawing/2014/main" id="{5D4AE528-38F8-4D0A-BAF9-9A58585A38AD}"/>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5329436" y="4298388"/>
              <a:ext cx="673583" cy="678887"/>
            </a:xfrm>
            <a:prstGeom prst="rect">
              <a:avLst/>
            </a:prstGeom>
          </p:spPr>
        </p:pic>
      </p:grpSp>
      <p:grpSp>
        <p:nvGrpSpPr>
          <p:cNvPr id="12" name="Группа 11">
            <a:extLst>
              <a:ext uri="{FF2B5EF4-FFF2-40B4-BE49-F238E27FC236}">
                <a16:creationId xmlns:a16="http://schemas.microsoft.com/office/drawing/2014/main" id="{C0CBBDAE-6A14-4C97-B152-05E46484215D}"/>
              </a:ext>
            </a:extLst>
          </p:cNvPr>
          <p:cNvGrpSpPr/>
          <p:nvPr/>
        </p:nvGrpSpPr>
        <p:grpSpPr>
          <a:xfrm>
            <a:off x="5380146" y="5355822"/>
            <a:ext cx="6773752" cy="1424880"/>
            <a:chOff x="5380146" y="5355822"/>
            <a:chExt cx="6773752" cy="1424880"/>
          </a:xfrm>
        </p:grpSpPr>
        <p:sp>
          <p:nvSpPr>
            <p:cNvPr id="38" name="TextBox 37">
              <a:extLst>
                <a:ext uri="{FF2B5EF4-FFF2-40B4-BE49-F238E27FC236}">
                  <a16:creationId xmlns:a16="http://schemas.microsoft.com/office/drawing/2014/main" id="{FE2D8039-F809-4E88-80E3-653F1D2524D1}"/>
                </a:ext>
              </a:extLst>
            </p:cNvPr>
            <p:cNvSpPr txBox="1"/>
            <p:nvPr/>
          </p:nvSpPr>
          <p:spPr>
            <a:xfrm>
              <a:off x="6515100" y="5355822"/>
              <a:ext cx="5638798" cy="1424880"/>
            </a:xfrm>
            <a:prstGeom prst="rect">
              <a:avLst/>
            </a:prstGeom>
            <a:noFill/>
          </p:spPr>
          <p:txBody>
            <a:bodyPr wrap="square" lIns="182802" tIns="146242" rIns="182802" bIns="146242" rtlCol="0" anchor="t">
              <a:spAutoFit/>
            </a:bodyPr>
            <a:lstStyle/>
            <a:p>
              <a:pPr defTabSz="913873">
                <a:lnSpc>
                  <a:spcPct val="90000"/>
                </a:lnSpc>
                <a:spcAft>
                  <a:spcPts val="600"/>
                </a:spcAft>
                <a:defRPr/>
              </a:pPr>
              <a:r>
                <a:rPr lang="ru-RU" sz="2800" dirty="0">
                  <a:solidFill>
                    <a:schemeClr val="bg1"/>
                  </a:solidFill>
                  <a:latin typeface="Segoe UI Light" panose="020B0502040204020203" pitchFamily="34" charset="0"/>
                  <a:cs typeface="Segoe UI Light" panose="020B0502040204020203" pitchFamily="34" charset="0"/>
                </a:rPr>
                <a:t>Поиск</a:t>
              </a:r>
              <a:endParaRPr lang="en-US" sz="2800" dirty="0">
                <a:solidFill>
                  <a:schemeClr val="bg1"/>
                </a:solidFill>
                <a:latin typeface="Segoe UI Light" panose="020B0502040204020203" pitchFamily="34" charset="0"/>
                <a:cs typeface="Segoe UI Light" panose="020B0502040204020203" pitchFamily="34" charset="0"/>
              </a:endParaRPr>
            </a:p>
            <a:p>
              <a:pPr>
                <a:lnSpc>
                  <a:spcPct val="90000"/>
                </a:lnSpc>
                <a:spcAft>
                  <a:spcPts val="587"/>
                </a:spcAft>
                <a:defRPr/>
              </a:pPr>
              <a:r>
                <a:rPr lang="ru-RU" sz="1600" dirty="0">
                  <a:solidFill>
                    <a:schemeClr val="bg1"/>
                  </a:solidFill>
                  <a:latin typeface="Segoe UI Light" panose="020B0502040204020203" pitchFamily="34" charset="0"/>
                  <a:cs typeface="Segoe UI Light" panose="020B0502040204020203" pitchFamily="34" charset="0"/>
                </a:rPr>
                <a:t>Доступ к миллиардам веб-страниц, изображений, видеороликов и новостей с использованием возможностей Bing API</a:t>
              </a:r>
              <a:endParaRPr lang="en-US" sz="1600" dirty="0">
                <a:solidFill>
                  <a:schemeClr val="bg1"/>
                </a:solidFill>
                <a:latin typeface="Segoe UI Light" panose="020B0502040204020203" pitchFamily="34" charset="0"/>
                <a:cs typeface="Segoe UI Light" panose="020B0502040204020203" pitchFamily="34" charset="0"/>
              </a:endParaRPr>
            </a:p>
          </p:txBody>
        </p:sp>
        <p:pic>
          <p:nvPicPr>
            <p:cNvPr id="43" name="Picture 15">
              <a:extLst>
                <a:ext uri="{FF2B5EF4-FFF2-40B4-BE49-F238E27FC236}">
                  <a16:creationId xmlns:a16="http://schemas.microsoft.com/office/drawing/2014/main" id="{9B1CFFDD-FA51-410E-A34E-399EFC413142}"/>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5380146" y="5782181"/>
              <a:ext cx="572163" cy="572163"/>
            </a:xfrm>
            <a:prstGeom prst="rect">
              <a:avLst/>
            </a:prstGeom>
          </p:spPr>
        </p:pic>
      </p:grpSp>
    </p:spTree>
    <p:extLst>
      <p:ext uri="{BB962C8B-B14F-4D97-AF65-F5344CB8AC3E}">
        <p14:creationId xmlns:p14="http://schemas.microsoft.com/office/powerpoint/2010/main" val="27459634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Мультимедиа в Интернете 3">
            <a:hlinkClick r:id="" action="ppaction://media"/>
            <a:extLst>
              <a:ext uri="{FF2B5EF4-FFF2-40B4-BE49-F238E27FC236}">
                <a16:creationId xmlns:a16="http://schemas.microsoft.com/office/drawing/2014/main" id="{A091A229-2FE3-4861-A7DF-D6ABB3EE232F}"/>
              </a:ext>
            </a:extLst>
          </p:cNvPr>
          <p:cNvPicPr>
            <a:picLocks noRot="1" noChangeAspect="1"/>
          </p:cNvPicPr>
          <p:nvPr>
            <a:videoFile r:link="rId1"/>
          </p:nvPr>
        </p:nvPicPr>
        <p:blipFill rotWithShape="1">
          <a:blip r:embed="rId3"/>
          <a:srcRect l="-6166" t="-633" r="858" b="-633"/>
          <a:stretch/>
        </p:blipFill>
        <p:spPr>
          <a:xfrm>
            <a:off x="0" y="0"/>
            <a:ext cx="12192000" cy="6858000"/>
          </a:xfrm>
          <a:prstGeom prst="rect">
            <a:avLst/>
          </a:prstGeom>
        </p:spPr>
      </p:pic>
    </p:spTree>
    <p:extLst>
      <p:ext uri="{BB962C8B-B14F-4D97-AF65-F5344CB8AC3E}">
        <p14:creationId xmlns:p14="http://schemas.microsoft.com/office/powerpoint/2010/main" val="165700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215377FB-985E-4922-AAF6-16469EDF60D0}"/>
              </a:ext>
            </a:extLst>
          </p:cNvPr>
          <p:cNvSpPr txBox="1">
            <a:spLocks/>
          </p:cNvSpPr>
          <p:nvPr/>
        </p:nvSpPr>
        <p:spPr>
          <a:xfrm>
            <a:off x="1214271" y="258647"/>
            <a:ext cx="10701877"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ru-RU" sz="4896" spc="-102" dirty="0">
                <a:gradFill>
                  <a:gsLst>
                    <a:gs pos="1250">
                      <a:srgbClr val="353535"/>
                    </a:gs>
                    <a:gs pos="100000">
                      <a:srgbClr val="353535"/>
                    </a:gs>
                  </a:gsLst>
                  <a:lin ang="5400000" scaled="0"/>
                </a:gradFill>
                <a:latin typeface="Segoe UI Light"/>
              </a:rPr>
              <a:t>Зрение</a:t>
            </a:r>
            <a:endParaRPr lang="en-US" sz="4896" spc="-102" dirty="0">
              <a:gradFill>
                <a:gsLst>
                  <a:gs pos="1250">
                    <a:srgbClr val="353535"/>
                  </a:gs>
                  <a:gs pos="100000">
                    <a:srgbClr val="353535"/>
                  </a:gs>
                </a:gsLst>
                <a:lin ang="5400000" scaled="0"/>
              </a:gradFill>
              <a:latin typeface="Segoe UI Light"/>
            </a:endParaRPr>
          </a:p>
        </p:txBody>
      </p:sp>
      <p:grpSp>
        <p:nvGrpSpPr>
          <p:cNvPr id="30" name="Group 2">
            <a:extLst>
              <a:ext uri="{FF2B5EF4-FFF2-40B4-BE49-F238E27FC236}">
                <a16:creationId xmlns:a16="http://schemas.microsoft.com/office/drawing/2014/main" id="{BDF223A7-9662-44D2-A2FA-8308F49B0666}"/>
              </a:ext>
            </a:extLst>
          </p:cNvPr>
          <p:cNvGrpSpPr/>
          <p:nvPr/>
        </p:nvGrpSpPr>
        <p:grpSpPr>
          <a:xfrm>
            <a:off x="883" y="258647"/>
            <a:ext cx="1212506" cy="976035"/>
            <a:chOff x="1" y="253599"/>
            <a:chExt cx="1188839" cy="956984"/>
          </a:xfrm>
          <a:solidFill>
            <a:srgbClr val="0078D7"/>
          </a:solidFill>
        </p:grpSpPr>
        <p:sp>
          <p:nvSpPr>
            <p:cNvPr id="32" name="Rectangle 35">
              <a:extLst>
                <a:ext uri="{FF2B5EF4-FFF2-40B4-BE49-F238E27FC236}">
                  <a16:creationId xmlns:a16="http://schemas.microsoft.com/office/drawing/2014/main" id="{51562ACC-59B0-4BC7-A5F6-70A20187A6AD}"/>
                </a:ext>
              </a:extLst>
            </p:cNvPr>
            <p:cNvSpPr/>
            <p:nvPr/>
          </p:nvSpPr>
          <p:spPr bwMode="auto">
            <a:xfrm>
              <a:off x="1" y="253599"/>
              <a:ext cx="1188839" cy="95698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 name="Group 35">
              <a:extLst>
                <a:ext uri="{FF2B5EF4-FFF2-40B4-BE49-F238E27FC236}">
                  <a16:creationId xmlns:a16="http://schemas.microsoft.com/office/drawing/2014/main" id="{6CC0725C-B687-415C-AFD5-30F9C4B17B76}"/>
                </a:ext>
              </a:extLst>
            </p:cNvPr>
            <p:cNvGrpSpPr>
              <a:grpSpLocks noChangeAspect="1"/>
            </p:cNvGrpSpPr>
            <p:nvPr/>
          </p:nvGrpSpPr>
          <p:grpSpPr bwMode="auto">
            <a:xfrm>
              <a:off x="269603" y="508238"/>
              <a:ext cx="648049" cy="455925"/>
              <a:chOff x="-1" y="4"/>
              <a:chExt cx="2830" cy="1991"/>
            </a:xfrm>
            <a:grpFill/>
          </p:grpSpPr>
          <p:sp>
            <p:nvSpPr>
              <p:cNvPr id="36" name="Freeform 36">
                <a:extLst>
                  <a:ext uri="{FF2B5EF4-FFF2-40B4-BE49-F238E27FC236}">
                    <a16:creationId xmlns:a16="http://schemas.microsoft.com/office/drawing/2014/main" id="{98C7F640-B149-4ABC-A4C1-86A4BC4F2D89}"/>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37" name="Rectangle 37">
                <a:extLst>
                  <a:ext uri="{FF2B5EF4-FFF2-40B4-BE49-F238E27FC236}">
                    <a16:creationId xmlns:a16="http://schemas.microsoft.com/office/drawing/2014/main" id="{A7951DB1-1E33-4941-BF92-EDE13974F323}"/>
                  </a:ext>
                </a:extLst>
              </p:cNvPr>
              <p:cNvSpPr>
                <a:spLocks noChangeArrowheads="1"/>
              </p:cNvSpPr>
              <p:nvPr/>
            </p:nvSpPr>
            <p:spPr bwMode="auto">
              <a:xfrm>
                <a:off x="1683" y="542"/>
                <a:ext cx="443" cy="4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grpSp>
      <p:sp>
        <p:nvSpPr>
          <p:cNvPr id="75" name="TextBox 74">
            <a:extLst>
              <a:ext uri="{FF2B5EF4-FFF2-40B4-BE49-F238E27FC236}">
                <a16:creationId xmlns:a16="http://schemas.microsoft.com/office/drawing/2014/main" id="{3F15BDE0-688D-42E1-BB0E-929B1AE74A9E}"/>
              </a:ext>
            </a:extLst>
          </p:cNvPr>
          <p:cNvSpPr txBox="1"/>
          <p:nvPr/>
        </p:nvSpPr>
        <p:spPr>
          <a:xfrm>
            <a:off x="1885476" y="5271598"/>
            <a:ext cx="2219782" cy="510919"/>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Content Moderator</a:t>
            </a:r>
          </a:p>
        </p:txBody>
      </p:sp>
      <p:sp>
        <p:nvSpPr>
          <p:cNvPr id="76" name="TextBox 75">
            <a:extLst>
              <a:ext uri="{FF2B5EF4-FFF2-40B4-BE49-F238E27FC236}">
                <a16:creationId xmlns:a16="http://schemas.microsoft.com/office/drawing/2014/main" id="{BB976A79-CAB5-4E96-B1F1-9A8C6889BD93}"/>
              </a:ext>
            </a:extLst>
          </p:cNvPr>
          <p:cNvSpPr txBox="1"/>
          <p:nvPr/>
        </p:nvSpPr>
        <p:spPr>
          <a:xfrm>
            <a:off x="4800603" y="4977688"/>
            <a:ext cx="2661795" cy="953604"/>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Пользовательская служба визуального распознавания</a:t>
            </a:r>
            <a:endPar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77" name="TextBox 76">
            <a:extLst>
              <a:ext uri="{FF2B5EF4-FFF2-40B4-BE49-F238E27FC236}">
                <a16:creationId xmlns:a16="http://schemas.microsoft.com/office/drawing/2014/main" id="{DA6E4DF6-36B1-40B6-95E9-6E46741BC4BE}"/>
              </a:ext>
            </a:extLst>
          </p:cNvPr>
          <p:cNvSpPr txBox="1"/>
          <p:nvPr/>
        </p:nvSpPr>
        <p:spPr>
          <a:xfrm>
            <a:off x="8209331" y="5271504"/>
            <a:ext cx="2219782"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Индексатор видео</a:t>
            </a:r>
            <a:endPar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78" name="Rectangle 3">
            <a:extLst>
              <a:ext uri="{FF2B5EF4-FFF2-40B4-BE49-F238E27FC236}">
                <a16:creationId xmlns:a16="http://schemas.microsoft.com/office/drawing/2014/main" id="{D31E7907-9398-407A-8964-3F73AB88A031}"/>
              </a:ext>
            </a:extLst>
          </p:cNvPr>
          <p:cNvSpPr/>
          <p:nvPr/>
        </p:nvSpPr>
        <p:spPr>
          <a:xfrm>
            <a:off x="8044326" y="5749316"/>
            <a:ext cx="2549793" cy="479618"/>
          </a:xfrm>
          <a:prstGeom prst="rect">
            <a:avLst/>
          </a:prstGeom>
        </p:spPr>
        <p:txBody>
          <a:bodyPr wrap="square">
            <a:spAutoFit/>
          </a:bodyPr>
          <a:lstStyle/>
          <a:p>
            <a:pPr algn="ctr" defTabSz="932330">
              <a:lnSpc>
                <a:spcPct val="90000"/>
              </a:lnSpc>
              <a:spcAft>
                <a:spcPts val="586"/>
              </a:spcAft>
              <a:defRPr/>
            </a:pPr>
            <a:r>
              <a:rPr lang="ru-RU"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Получите все преимущества анализа видео</a:t>
            </a:r>
            <a:endPar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79" name="Rectangle 28">
            <a:extLst>
              <a:ext uri="{FF2B5EF4-FFF2-40B4-BE49-F238E27FC236}">
                <a16:creationId xmlns:a16="http://schemas.microsoft.com/office/drawing/2014/main" id="{2C844B29-B76A-490C-BF8C-C28844D85048}"/>
              </a:ext>
            </a:extLst>
          </p:cNvPr>
          <p:cNvSpPr/>
          <p:nvPr/>
        </p:nvSpPr>
        <p:spPr>
          <a:xfrm>
            <a:off x="4688410" y="5818060"/>
            <a:ext cx="2886180" cy="673261"/>
          </a:xfrm>
          <a:prstGeom prst="rect">
            <a:avLst/>
          </a:prstGeom>
        </p:spPr>
        <p:txBody>
          <a:bodyPr wrap="square">
            <a:spAutoFit/>
          </a:bodyPr>
          <a:lstStyle/>
          <a:p>
            <a:pPr algn="ctr" defTabSz="932330">
              <a:lnSpc>
                <a:spcPct val="90000"/>
              </a:lnSpc>
              <a:spcAft>
                <a:spcPts val="586"/>
              </a:spcAft>
              <a:defRPr/>
            </a:pPr>
            <a:r>
              <a:rPr lang="ru-RU"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Простая настройка новейших моделей компьютерного зрения для конкретных вариантов использования</a:t>
            </a:r>
            <a:endPar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80" name="Rectangle 29">
            <a:extLst>
              <a:ext uri="{FF2B5EF4-FFF2-40B4-BE49-F238E27FC236}">
                <a16:creationId xmlns:a16="http://schemas.microsoft.com/office/drawing/2014/main" id="{8F9C5E57-B634-402A-A85C-F2EB0EC0B17B}"/>
              </a:ext>
            </a:extLst>
          </p:cNvPr>
          <p:cNvSpPr/>
          <p:nvPr/>
        </p:nvSpPr>
        <p:spPr>
          <a:xfrm>
            <a:off x="1520650" y="5662233"/>
            <a:ext cx="2949435" cy="479618"/>
          </a:xfrm>
          <a:prstGeom prst="rect">
            <a:avLst/>
          </a:prstGeom>
        </p:spPr>
        <p:txBody>
          <a:bodyPr wrap="square">
            <a:spAutoFit/>
          </a:bodyPr>
          <a:lstStyle/>
          <a:p>
            <a:pPr algn="ctr" defTabSz="932330">
              <a:lnSpc>
                <a:spcPct val="90000"/>
              </a:lnSpc>
              <a:spcAft>
                <a:spcPts val="586"/>
              </a:spcAft>
              <a:defRPr/>
            </a:pPr>
            <a:r>
              <a:rPr lang="ru-RU"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Автоматическая модерация изображений, текста и видео</a:t>
            </a:r>
            <a:endPar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842F9B67-E078-480A-8F65-7CABC604B32C}"/>
              </a:ext>
            </a:extLst>
          </p:cNvPr>
          <p:cNvSpPr txBox="1"/>
          <p:nvPr/>
        </p:nvSpPr>
        <p:spPr>
          <a:xfrm>
            <a:off x="1771960" y="2588176"/>
            <a:ext cx="2446814"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API </a:t>
            </a:r>
            <a:r>
              <a:rPr lang="ru-RU"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компьютерного зрения</a:t>
            </a:r>
            <a:endPar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82" name="Rectangle 19">
            <a:extLst>
              <a:ext uri="{FF2B5EF4-FFF2-40B4-BE49-F238E27FC236}">
                <a16:creationId xmlns:a16="http://schemas.microsoft.com/office/drawing/2014/main" id="{6692598F-02FD-4BD8-AE8C-49D6C12C6D7D}"/>
              </a:ext>
            </a:extLst>
          </p:cNvPr>
          <p:cNvSpPr/>
          <p:nvPr/>
        </p:nvSpPr>
        <p:spPr>
          <a:xfrm>
            <a:off x="1832865" y="3320117"/>
            <a:ext cx="2325004" cy="673261"/>
          </a:xfrm>
          <a:prstGeom prst="rect">
            <a:avLst/>
          </a:prstGeom>
        </p:spPr>
        <p:txBody>
          <a:bodyPr wrap="square">
            <a:spAutoFit/>
          </a:bodyPr>
          <a:lstStyle/>
          <a:p>
            <a:pPr algn="ctr" defTabSz="932330">
              <a:lnSpc>
                <a:spcPct val="90000"/>
              </a:lnSpc>
              <a:spcAft>
                <a:spcPts val="586"/>
              </a:spcAft>
              <a:defRPr/>
            </a:pPr>
            <a:r>
              <a:rPr lang="ru-RU"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Извлечение важнейшей информации из изображений</a:t>
            </a:r>
            <a:endPar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83" name="TextBox 82">
            <a:extLst>
              <a:ext uri="{FF2B5EF4-FFF2-40B4-BE49-F238E27FC236}">
                <a16:creationId xmlns:a16="http://schemas.microsoft.com/office/drawing/2014/main" id="{167DBBC5-3E46-4D24-A39C-3ED3A49AD7C7}"/>
              </a:ext>
            </a:extLst>
          </p:cNvPr>
          <p:cNvSpPr txBox="1"/>
          <p:nvPr/>
        </p:nvSpPr>
        <p:spPr>
          <a:xfrm>
            <a:off x="4799474" y="2588176"/>
            <a:ext cx="2664052"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API </a:t>
            </a:r>
            <a:r>
              <a:rPr lang="ru-RU"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распознавания лиц</a:t>
            </a:r>
            <a:endPar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84" name="Rectangle 135">
            <a:extLst>
              <a:ext uri="{FF2B5EF4-FFF2-40B4-BE49-F238E27FC236}">
                <a16:creationId xmlns:a16="http://schemas.microsoft.com/office/drawing/2014/main" id="{376BDF61-6DE2-4F42-878C-34AA0D2FF030}"/>
              </a:ext>
            </a:extLst>
          </p:cNvPr>
          <p:cNvSpPr/>
          <p:nvPr/>
        </p:nvSpPr>
        <p:spPr>
          <a:xfrm>
            <a:off x="4561182" y="3320117"/>
            <a:ext cx="3140636" cy="673261"/>
          </a:xfrm>
          <a:prstGeom prst="rect">
            <a:avLst/>
          </a:prstGeom>
        </p:spPr>
        <p:txBody>
          <a:bodyPr wrap="square">
            <a:spAutoFit/>
          </a:bodyPr>
          <a:lstStyle/>
          <a:p>
            <a:pPr algn="ctr" defTabSz="932330">
              <a:lnSpc>
                <a:spcPct val="90000"/>
              </a:lnSpc>
              <a:spcAft>
                <a:spcPts val="586"/>
              </a:spcAft>
              <a:defRPr/>
            </a:pPr>
            <a:r>
              <a:rPr lang="ru-RU"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Распознает, опознает, анализирует, группирует и помечает тегами лица на фотографиях</a:t>
            </a:r>
            <a:endPar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85" name="TextBox 84">
            <a:extLst>
              <a:ext uri="{FF2B5EF4-FFF2-40B4-BE49-F238E27FC236}">
                <a16:creationId xmlns:a16="http://schemas.microsoft.com/office/drawing/2014/main" id="{13DF71A2-F9CB-4380-9AC7-84DE09C28179}"/>
              </a:ext>
            </a:extLst>
          </p:cNvPr>
          <p:cNvSpPr txBox="1"/>
          <p:nvPr/>
        </p:nvSpPr>
        <p:spPr>
          <a:xfrm>
            <a:off x="8121706" y="2588176"/>
            <a:ext cx="2395033"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API </a:t>
            </a:r>
            <a:r>
              <a:rPr lang="ru-RU"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распознавания эмоций</a:t>
            </a:r>
            <a:endPar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86" name="Rectangle 138">
            <a:extLst>
              <a:ext uri="{FF2B5EF4-FFF2-40B4-BE49-F238E27FC236}">
                <a16:creationId xmlns:a16="http://schemas.microsoft.com/office/drawing/2014/main" id="{931406DA-E6A8-4540-8758-EA89F5EFDAAB}"/>
              </a:ext>
            </a:extLst>
          </p:cNvPr>
          <p:cNvSpPr/>
          <p:nvPr/>
        </p:nvSpPr>
        <p:spPr>
          <a:xfrm>
            <a:off x="7795622" y="3320117"/>
            <a:ext cx="3047200" cy="673261"/>
          </a:xfrm>
          <a:prstGeom prst="rect">
            <a:avLst/>
          </a:prstGeom>
        </p:spPr>
        <p:txBody>
          <a:bodyPr wrap="square">
            <a:spAutoFit/>
          </a:bodyPr>
          <a:lstStyle/>
          <a:p>
            <a:pPr algn="ctr" defTabSz="932330">
              <a:lnSpc>
                <a:spcPct val="90000"/>
              </a:lnSpc>
              <a:spcAft>
                <a:spcPts val="586"/>
              </a:spcAft>
              <a:defRPr/>
            </a:pPr>
            <a:r>
              <a:rPr lang="ru-RU"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Персонализация взаимодействия с пользователем при помощи распознавания эмоций</a:t>
            </a:r>
            <a:endPar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grpSp>
        <p:nvGrpSpPr>
          <p:cNvPr id="87" name="Group 35">
            <a:extLst>
              <a:ext uri="{FF2B5EF4-FFF2-40B4-BE49-F238E27FC236}">
                <a16:creationId xmlns:a16="http://schemas.microsoft.com/office/drawing/2014/main" id="{10E7A0D0-B874-4DDF-9BDC-F41B7FA1D85D}"/>
              </a:ext>
            </a:extLst>
          </p:cNvPr>
          <p:cNvGrpSpPr>
            <a:grpSpLocks noChangeAspect="1"/>
          </p:cNvGrpSpPr>
          <p:nvPr/>
        </p:nvGrpSpPr>
        <p:grpSpPr bwMode="auto">
          <a:xfrm>
            <a:off x="2634457" y="1865651"/>
            <a:ext cx="721820" cy="507825"/>
            <a:chOff x="-1" y="4"/>
            <a:chExt cx="2830" cy="1991"/>
          </a:xfrm>
          <a:solidFill>
            <a:srgbClr val="047CDA"/>
          </a:solidFill>
        </p:grpSpPr>
        <p:sp>
          <p:nvSpPr>
            <p:cNvPr id="88" name="Freeform 36">
              <a:extLst>
                <a:ext uri="{FF2B5EF4-FFF2-40B4-BE49-F238E27FC236}">
                  <a16:creationId xmlns:a16="http://schemas.microsoft.com/office/drawing/2014/main" id="{3BB0A086-43D0-42C3-9D5A-D879DEEBDE83}"/>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89" name="Rectangle 37">
              <a:extLst>
                <a:ext uri="{FF2B5EF4-FFF2-40B4-BE49-F238E27FC236}">
                  <a16:creationId xmlns:a16="http://schemas.microsoft.com/office/drawing/2014/main" id="{3982C34C-F4DE-4F15-B8FF-CFF063E6227A}"/>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grpSp>
        <p:nvGrpSpPr>
          <p:cNvPr id="90" name="Group 20">
            <a:extLst>
              <a:ext uri="{FF2B5EF4-FFF2-40B4-BE49-F238E27FC236}">
                <a16:creationId xmlns:a16="http://schemas.microsoft.com/office/drawing/2014/main" id="{9782F77B-D82B-49DC-8D35-94A5E96CE4D6}"/>
              </a:ext>
            </a:extLst>
          </p:cNvPr>
          <p:cNvGrpSpPr>
            <a:grpSpLocks noChangeAspect="1"/>
          </p:cNvGrpSpPr>
          <p:nvPr/>
        </p:nvGrpSpPr>
        <p:grpSpPr bwMode="auto">
          <a:xfrm>
            <a:off x="5799928" y="1787472"/>
            <a:ext cx="663145" cy="664183"/>
            <a:chOff x="-1" y="2"/>
            <a:chExt cx="2554" cy="2558"/>
          </a:xfrm>
          <a:solidFill>
            <a:srgbClr val="047CDA"/>
          </a:solidFill>
        </p:grpSpPr>
        <p:sp>
          <p:nvSpPr>
            <p:cNvPr id="91" name="Freeform 21">
              <a:extLst>
                <a:ext uri="{FF2B5EF4-FFF2-40B4-BE49-F238E27FC236}">
                  <a16:creationId xmlns:a16="http://schemas.microsoft.com/office/drawing/2014/main" id="{F06D46BE-CE3D-404C-B608-EE9342CCBD21}"/>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92" name="Freeform 22">
              <a:extLst>
                <a:ext uri="{FF2B5EF4-FFF2-40B4-BE49-F238E27FC236}">
                  <a16:creationId xmlns:a16="http://schemas.microsoft.com/office/drawing/2014/main" id="{69F7D14D-1DC4-448E-8EA0-833217A332BD}"/>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93" name="Rectangle 23">
              <a:extLst>
                <a:ext uri="{FF2B5EF4-FFF2-40B4-BE49-F238E27FC236}">
                  <a16:creationId xmlns:a16="http://schemas.microsoft.com/office/drawing/2014/main" id="{4791086A-40BC-4FDB-B5C9-AB8653E441DF}"/>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94" name="Rectangle 24">
              <a:extLst>
                <a:ext uri="{FF2B5EF4-FFF2-40B4-BE49-F238E27FC236}">
                  <a16:creationId xmlns:a16="http://schemas.microsoft.com/office/drawing/2014/main" id="{4B67AE6F-C022-4E33-AFF9-2D005A9D2F49}"/>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grpSp>
        <p:nvGrpSpPr>
          <p:cNvPr id="95" name="Group 15">
            <a:extLst>
              <a:ext uri="{FF2B5EF4-FFF2-40B4-BE49-F238E27FC236}">
                <a16:creationId xmlns:a16="http://schemas.microsoft.com/office/drawing/2014/main" id="{BBA264E8-7E82-460C-8533-2725B204F001}"/>
              </a:ext>
            </a:extLst>
          </p:cNvPr>
          <p:cNvGrpSpPr>
            <a:grpSpLocks noChangeAspect="1"/>
          </p:cNvGrpSpPr>
          <p:nvPr/>
        </p:nvGrpSpPr>
        <p:grpSpPr bwMode="auto">
          <a:xfrm>
            <a:off x="9002720" y="1802675"/>
            <a:ext cx="633005" cy="633776"/>
            <a:chOff x="1" y="1"/>
            <a:chExt cx="2463" cy="2466"/>
          </a:xfrm>
          <a:solidFill>
            <a:srgbClr val="047CDA"/>
          </a:solidFill>
        </p:grpSpPr>
        <p:sp>
          <p:nvSpPr>
            <p:cNvPr id="96" name="Freeform 16">
              <a:extLst>
                <a:ext uri="{FF2B5EF4-FFF2-40B4-BE49-F238E27FC236}">
                  <a16:creationId xmlns:a16="http://schemas.microsoft.com/office/drawing/2014/main" id="{7BEEBFD7-F670-44A3-A23C-44E87E7669D9}"/>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97" name="Freeform 17">
              <a:extLst>
                <a:ext uri="{FF2B5EF4-FFF2-40B4-BE49-F238E27FC236}">
                  <a16:creationId xmlns:a16="http://schemas.microsoft.com/office/drawing/2014/main" id="{F234AB80-12D7-464A-AEAE-7FDC6783B95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sp>
        <p:nvSpPr>
          <p:cNvPr id="98" name="Freeform 32">
            <a:extLst>
              <a:ext uri="{FF2B5EF4-FFF2-40B4-BE49-F238E27FC236}">
                <a16:creationId xmlns:a16="http://schemas.microsoft.com/office/drawing/2014/main" id="{68C4F9FE-2B7A-4ED8-848A-65FF5CF34261}"/>
              </a:ext>
            </a:extLst>
          </p:cNvPr>
          <p:cNvSpPr>
            <a:spLocks noEditPoints="1"/>
          </p:cNvSpPr>
          <p:nvPr/>
        </p:nvSpPr>
        <p:spPr bwMode="auto">
          <a:xfrm>
            <a:off x="9016735" y="4437763"/>
            <a:ext cx="604974" cy="702501"/>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nvGrpSpPr>
          <p:cNvPr id="99" name="Group 10">
            <a:extLst>
              <a:ext uri="{FF2B5EF4-FFF2-40B4-BE49-F238E27FC236}">
                <a16:creationId xmlns:a16="http://schemas.microsoft.com/office/drawing/2014/main" id="{08FC85AB-EEFF-4BE9-AAA7-3E9FF316EEBF}"/>
              </a:ext>
            </a:extLst>
          </p:cNvPr>
          <p:cNvGrpSpPr>
            <a:grpSpLocks noChangeAspect="1"/>
          </p:cNvGrpSpPr>
          <p:nvPr/>
        </p:nvGrpSpPr>
        <p:grpSpPr bwMode="auto">
          <a:xfrm>
            <a:off x="5771127" y="4467794"/>
            <a:ext cx="720746" cy="507069"/>
            <a:chOff x="-1" y="4"/>
            <a:chExt cx="2830" cy="1991"/>
          </a:xfrm>
          <a:solidFill>
            <a:srgbClr val="047CDA"/>
          </a:solidFill>
        </p:grpSpPr>
        <p:sp>
          <p:nvSpPr>
            <p:cNvPr id="100" name="Freeform 11">
              <a:extLst>
                <a:ext uri="{FF2B5EF4-FFF2-40B4-BE49-F238E27FC236}">
                  <a16:creationId xmlns:a16="http://schemas.microsoft.com/office/drawing/2014/main" id="{C4DCED34-1622-4C1D-9724-EE5B68DDA684}"/>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101" name="Freeform 12">
              <a:extLst>
                <a:ext uri="{FF2B5EF4-FFF2-40B4-BE49-F238E27FC236}">
                  <a16:creationId xmlns:a16="http://schemas.microsoft.com/office/drawing/2014/main" id="{78D893B0-315C-41AE-BEAF-2C00BD7ECC2B}"/>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grpSp>
        <p:nvGrpSpPr>
          <p:cNvPr id="102" name="Group 4">
            <a:extLst>
              <a:ext uri="{FF2B5EF4-FFF2-40B4-BE49-F238E27FC236}">
                <a16:creationId xmlns:a16="http://schemas.microsoft.com/office/drawing/2014/main" id="{F0488D9F-6843-4FF6-84EA-552A521EF8F6}"/>
              </a:ext>
            </a:extLst>
          </p:cNvPr>
          <p:cNvGrpSpPr>
            <a:grpSpLocks noChangeAspect="1"/>
          </p:cNvGrpSpPr>
          <p:nvPr/>
        </p:nvGrpSpPr>
        <p:grpSpPr bwMode="auto">
          <a:xfrm>
            <a:off x="2685633" y="4470774"/>
            <a:ext cx="619468" cy="642355"/>
            <a:chOff x="-2" y="4"/>
            <a:chExt cx="2463" cy="2554"/>
          </a:xfrm>
          <a:solidFill>
            <a:srgbClr val="047CDA"/>
          </a:solidFill>
        </p:grpSpPr>
        <p:sp>
          <p:nvSpPr>
            <p:cNvPr id="103" name="Freeform 5">
              <a:extLst>
                <a:ext uri="{FF2B5EF4-FFF2-40B4-BE49-F238E27FC236}">
                  <a16:creationId xmlns:a16="http://schemas.microsoft.com/office/drawing/2014/main" id="{E4407AB0-C61B-461A-B0E6-C09E108AE47E}"/>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104" name="Freeform 6">
              <a:extLst>
                <a:ext uri="{FF2B5EF4-FFF2-40B4-BE49-F238E27FC236}">
                  <a16:creationId xmlns:a16="http://schemas.microsoft.com/office/drawing/2014/main" id="{6E07B355-5378-4859-ADAA-0C2DB1621166}"/>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105" name="Rectangle 7">
              <a:extLst>
                <a:ext uri="{FF2B5EF4-FFF2-40B4-BE49-F238E27FC236}">
                  <a16:creationId xmlns:a16="http://schemas.microsoft.com/office/drawing/2014/main" id="{E9A81FD9-B85F-4950-8923-F5F7E6F89451}"/>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sp>
        <p:nvSpPr>
          <p:cNvPr id="112" name="Rectangle 40">
            <a:extLst>
              <a:ext uri="{FF2B5EF4-FFF2-40B4-BE49-F238E27FC236}">
                <a16:creationId xmlns:a16="http://schemas.microsoft.com/office/drawing/2014/main" id="{37260953-070D-42C6-8361-CEFA7E1A31EA}"/>
              </a:ext>
            </a:extLst>
          </p:cNvPr>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331980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p:cTn id="16" dur="500" fill="hold"/>
                                        <p:tgtEl>
                                          <p:spTgt spid="87"/>
                                        </p:tgtEl>
                                        <p:attrNameLst>
                                          <p:attrName>ppt_w</p:attrName>
                                        </p:attrNameLst>
                                      </p:cBhvr>
                                      <p:tavLst>
                                        <p:tav tm="0">
                                          <p:val>
                                            <p:fltVal val="0"/>
                                          </p:val>
                                        </p:tav>
                                        <p:tav tm="100000">
                                          <p:val>
                                            <p:strVal val="#ppt_w"/>
                                          </p:val>
                                        </p:tav>
                                      </p:tavLst>
                                    </p:anim>
                                    <p:anim calcmode="lin" valueType="num">
                                      <p:cBhvr>
                                        <p:cTn id="17" dur="500" fill="hold"/>
                                        <p:tgtEl>
                                          <p:spTgt spid="87"/>
                                        </p:tgtEl>
                                        <p:attrNameLst>
                                          <p:attrName>ppt_h</p:attrName>
                                        </p:attrNameLst>
                                      </p:cBhvr>
                                      <p:tavLst>
                                        <p:tav tm="0">
                                          <p:val>
                                            <p:fltVal val="0"/>
                                          </p:val>
                                        </p:tav>
                                        <p:tav tm="100000">
                                          <p:val>
                                            <p:strVal val="#ppt_h"/>
                                          </p:val>
                                        </p:tav>
                                      </p:tavLst>
                                    </p:anim>
                                    <p:animEffect transition="in" filter="fade">
                                      <p:cBhvr>
                                        <p:cTn id="18" dur="500"/>
                                        <p:tgtEl>
                                          <p:spTgt spid="87"/>
                                        </p:tgtEl>
                                      </p:cBhvr>
                                    </p:animEffect>
                                  </p:childTnLst>
                                </p:cTn>
                              </p:par>
                              <p:par>
                                <p:cTn id="19" presetID="53" presetClass="entr" presetSubtype="16"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anim calcmode="lin" valueType="num">
                                      <p:cBhvr>
                                        <p:cTn id="21" dur="500" fill="hold"/>
                                        <p:tgtEl>
                                          <p:spTgt spid="90"/>
                                        </p:tgtEl>
                                        <p:attrNameLst>
                                          <p:attrName>ppt_w</p:attrName>
                                        </p:attrNameLst>
                                      </p:cBhvr>
                                      <p:tavLst>
                                        <p:tav tm="0">
                                          <p:val>
                                            <p:fltVal val="0"/>
                                          </p:val>
                                        </p:tav>
                                        <p:tav tm="100000">
                                          <p:val>
                                            <p:strVal val="#ppt_w"/>
                                          </p:val>
                                        </p:tav>
                                      </p:tavLst>
                                    </p:anim>
                                    <p:anim calcmode="lin" valueType="num">
                                      <p:cBhvr>
                                        <p:cTn id="22" dur="500" fill="hold"/>
                                        <p:tgtEl>
                                          <p:spTgt spid="90"/>
                                        </p:tgtEl>
                                        <p:attrNameLst>
                                          <p:attrName>ppt_h</p:attrName>
                                        </p:attrNameLst>
                                      </p:cBhvr>
                                      <p:tavLst>
                                        <p:tav tm="0">
                                          <p:val>
                                            <p:fltVal val="0"/>
                                          </p:val>
                                        </p:tav>
                                        <p:tav tm="100000">
                                          <p:val>
                                            <p:strVal val="#ppt_h"/>
                                          </p:val>
                                        </p:tav>
                                      </p:tavLst>
                                    </p:anim>
                                    <p:animEffect transition="in" filter="fade">
                                      <p:cBhvr>
                                        <p:cTn id="23" dur="500"/>
                                        <p:tgtEl>
                                          <p:spTgt spid="90"/>
                                        </p:tgtEl>
                                      </p:cBhvr>
                                    </p:animEffect>
                                  </p:childTnLst>
                                </p:cTn>
                              </p:par>
                              <p:par>
                                <p:cTn id="24" presetID="53" presetClass="entr" presetSubtype="16" fill="hold" nodeType="with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p:cTn id="26" dur="500" fill="hold"/>
                                        <p:tgtEl>
                                          <p:spTgt spid="95"/>
                                        </p:tgtEl>
                                        <p:attrNameLst>
                                          <p:attrName>ppt_w</p:attrName>
                                        </p:attrNameLst>
                                      </p:cBhvr>
                                      <p:tavLst>
                                        <p:tav tm="0">
                                          <p:val>
                                            <p:fltVal val="0"/>
                                          </p:val>
                                        </p:tav>
                                        <p:tav tm="100000">
                                          <p:val>
                                            <p:strVal val="#ppt_w"/>
                                          </p:val>
                                        </p:tav>
                                      </p:tavLst>
                                    </p:anim>
                                    <p:anim calcmode="lin" valueType="num">
                                      <p:cBhvr>
                                        <p:cTn id="27" dur="500" fill="hold"/>
                                        <p:tgtEl>
                                          <p:spTgt spid="95"/>
                                        </p:tgtEl>
                                        <p:attrNameLst>
                                          <p:attrName>ppt_h</p:attrName>
                                        </p:attrNameLst>
                                      </p:cBhvr>
                                      <p:tavLst>
                                        <p:tav tm="0">
                                          <p:val>
                                            <p:fltVal val="0"/>
                                          </p:val>
                                        </p:tav>
                                        <p:tav tm="100000">
                                          <p:val>
                                            <p:strVal val="#ppt_h"/>
                                          </p:val>
                                        </p:tav>
                                      </p:tavLst>
                                    </p:anim>
                                    <p:animEffect transition="in" filter="fade">
                                      <p:cBhvr>
                                        <p:cTn id="28" dur="500"/>
                                        <p:tgtEl>
                                          <p:spTgt spid="9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 calcmode="lin" valueType="num">
                                      <p:cBhvr>
                                        <p:cTn id="31" dur="500" fill="hold"/>
                                        <p:tgtEl>
                                          <p:spTgt spid="98"/>
                                        </p:tgtEl>
                                        <p:attrNameLst>
                                          <p:attrName>ppt_w</p:attrName>
                                        </p:attrNameLst>
                                      </p:cBhvr>
                                      <p:tavLst>
                                        <p:tav tm="0">
                                          <p:val>
                                            <p:fltVal val="0"/>
                                          </p:val>
                                        </p:tav>
                                        <p:tav tm="100000">
                                          <p:val>
                                            <p:strVal val="#ppt_w"/>
                                          </p:val>
                                        </p:tav>
                                      </p:tavLst>
                                    </p:anim>
                                    <p:anim calcmode="lin" valueType="num">
                                      <p:cBhvr>
                                        <p:cTn id="32" dur="500" fill="hold"/>
                                        <p:tgtEl>
                                          <p:spTgt spid="98"/>
                                        </p:tgtEl>
                                        <p:attrNameLst>
                                          <p:attrName>ppt_h</p:attrName>
                                        </p:attrNameLst>
                                      </p:cBhvr>
                                      <p:tavLst>
                                        <p:tav tm="0">
                                          <p:val>
                                            <p:fltVal val="0"/>
                                          </p:val>
                                        </p:tav>
                                        <p:tav tm="100000">
                                          <p:val>
                                            <p:strVal val="#ppt_h"/>
                                          </p:val>
                                        </p:tav>
                                      </p:tavLst>
                                    </p:anim>
                                    <p:animEffect transition="in" filter="fade">
                                      <p:cBhvr>
                                        <p:cTn id="33" dur="500"/>
                                        <p:tgtEl>
                                          <p:spTgt spid="98"/>
                                        </p:tgtEl>
                                      </p:cBhvr>
                                    </p:animEffect>
                                  </p:childTnLst>
                                </p:cTn>
                              </p:par>
                              <p:par>
                                <p:cTn id="34" presetID="53" presetClass="entr" presetSubtype="16" fill="hold" nodeType="withEffect">
                                  <p:stCondLst>
                                    <p:cond delay="0"/>
                                  </p:stCondLst>
                                  <p:childTnLst>
                                    <p:set>
                                      <p:cBhvr>
                                        <p:cTn id="35" dur="1" fill="hold">
                                          <p:stCondLst>
                                            <p:cond delay="0"/>
                                          </p:stCondLst>
                                        </p:cTn>
                                        <p:tgtEl>
                                          <p:spTgt spid="99"/>
                                        </p:tgtEl>
                                        <p:attrNameLst>
                                          <p:attrName>style.visibility</p:attrName>
                                        </p:attrNameLst>
                                      </p:cBhvr>
                                      <p:to>
                                        <p:strVal val="visible"/>
                                      </p:to>
                                    </p:set>
                                    <p:anim calcmode="lin" valueType="num">
                                      <p:cBhvr>
                                        <p:cTn id="36" dur="500" fill="hold"/>
                                        <p:tgtEl>
                                          <p:spTgt spid="99"/>
                                        </p:tgtEl>
                                        <p:attrNameLst>
                                          <p:attrName>ppt_w</p:attrName>
                                        </p:attrNameLst>
                                      </p:cBhvr>
                                      <p:tavLst>
                                        <p:tav tm="0">
                                          <p:val>
                                            <p:fltVal val="0"/>
                                          </p:val>
                                        </p:tav>
                                        <p:tav tm="100000">
                                          <p:val>
                                            <p:strVal val="#ppt_w"/>
                                          </p:val>
                                        </p:tav>
                                      </p:tavLst>
                                    </p:anim>
                                    <p:anim calcmode="lin" valueType="num">
                                      <p:cBhvr>
                                        <p:cTn id="37" dur="500" fill="hold"/>
                                        <p:tgtEl>
                                          <p:spTgt spid="99"/>
                                        </p:tgtEl>
                                        <p:attrNameLst>
                                          <p:attrName>ppt_h</p:attrName>
                                        </p:attrNameLst>
                                      </p:cBhvr>
                                      <p:tavLst>
                                        <p:tav tm="0">
                                          <p:val>
                                            <p:fltVal val="0"/>
                                          </p:val>
                                        </p:tav>
                                        <p:tav tm="100000">
                                          <p:val>
                                            <p:strVal val="#ppt_h"/>
                                          </p:val>
                                        </p:tav>
                                      </p:tavLst>
                                    </p:anim>
                                    <p:animEffect transition="in" filter="fade">
                                      <p:cBhvr>
                                        <p:cTn id="38" dur="500"/>
                                        <p:tgtEl>
                                          <p:spTgt spid="99"/>
                                        </p:tgtEl>
                                      </p:cBhvr>
                                    </p:animEffect>
                                  </p:childTnLst>
                                </p:cTn>
                              </p:par>
                              <p:par>
                                <p:cTn id="39" presetID="53" presetClass="entr" presetSubtype="16"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anim calcmode="lin" valueType="num">
                                      <p:cBhvr>
                                        <p:cTn id="41" dur="500" fill="hold"/>
                                        <p:tgtEl>
                                          <p:spTgt spid="102"/>
                                        </p:tgtEl>
                                        <p:attrNameLst>
                                          <p:attrName>ppt_w</p:attrName>
                                        </p:attrNameLst>
                                      </p:cBhvr>
                                      <p:tavLst>
                                        <p:tav tm="0">
                                          <p:val>
                                            <p:fltVal val="0"/>
                                          </p:val>
                                        </p:tav>
                                        <p:tav tm="100000">
                                          <p:val>
                                            <p:strVal val="#ppt_w"/>
                                          </p:val>
                                        </p:tav>
                                      </p:tavLst>
                                    </p:anim>
                                    <p:anim calcmode="lin" valueType="num">
                                      <p:cBhvr>
                                        <p:cTn id="42" dur="500" fill="hold"/>
                                        <p:tgtEl>
                                          <p:spTgt spid="102"/>
                                        </p:tgtEl>
                                        <p:attrNameLst>
                                          <p:attrName>ppt_h</p:attrName>
                                        </p:attrNameLst>
                                      </p:cBhvr>
                                      <p:tavLst>
                                        <p:tav tm="0">
                                          <p:val>
                                            <p:fltVal val="0"/>
                                          </p:val>
                                        </p:tav>
                                        <p:tav tm="100000">
                                          <p:val>
                                            <p:strVal val="#ppt_h"/>
                                          </p:val>
                                        </p:tav>
                                      </p:tavLst>
                                    </p:anim>
                                    <p:animEffect transition="in" filter="fade">
                                      <p:cBhvr>
                                        <p:cTn id="43" dur="500"/>
                                        <p:tgtEl>
                                          <p:spTgt spid="10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500"/>
                                        <p:tgtEl>
                                          <p:spTgt spid="8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500"/>
                                        <p:tgtEl>
                                          <p:spTgt spid="8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fade">
                                      <p:cBhvr>
                                        <p:cTn id="59" dur="500"/>
                                        <p:tgtEl>
                                          <p:spTgt spid="8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0"/>
                                        </p:tgtEl>
                                        <p:attrNameLst>
                                          <p:attrName>style.visibility</p:attrName>
                                        </p:attrNameLst>
                                      </p:cBhvr>
                                      <p:to>
                                        <p:strVal val="visible"/>
                                      </p:to>
                                    </p:set>
                                    <p:animEffect transition="in" filter="fade">
                                      <p:cBhvr>
                                        <p:cTn id="68" dur="500"/>
                                        <p:tgtEl>
                                          <p:spTgt spid="8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fade">
                                      <p:cBhvr>
                                        <p:cTn id="77" dur="500"/>
                                        <p:tgtEl>
                                          <p:spTgt spid="7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5" grpId="0"/>
      <p:bldP spid="76" grpId="0"/>
      <p:bldP spid="77" grpId="0"/>
      <p:bldP spid="78" grpId="0"/>
      <p:bldP spid="79" grpId="0"/>
      <p:bldP spid="80" grpId="0"/>
      <p:bldP spid="81" grpId="0"/>
      <p:bldP spid="82" grpId="0"/>
      <p:bldP spid="83" grpId="0"/>
      <p:bldP spid="84" grpId="0"/>
      <p:bldP spid="85" grpId="0"/>
      <p:bldP spid="86" grpId="0"/>
      <p:bldP spid="9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3F97E173-6744-4C70-BB07-00FEAA0A2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4069" y="18651"/>
            <a:ext cx="6547931" cy="6858000"/>
          </a:xfrm>
          <a:prstGeom prst="rect">
            <a:avLst/>
          </a:prstGeom>
        </p:spPr>
      </p:pic>
      <p:sp>
        <p:nvSpPr>
          <p:cNvPr id="5" name="Title 3">
            <a:extLst>
              <a:ext uri="{FF2B5EF4-FFF2-40B4-BE49-F238E27FC236}">
                <a16:creationId xmlns:a16="http://schemas.microsoft.com/office/drawing/2014/main" id="{539358FB-E2E8-40B1-B471-92BC59F8DCDF}"/>
              </a:ext>
            </a:extLst>
          </p:cNvPr>
          <p:cNvSpPr txBox="1">
            <a:spLocks/>
          </p:cNvSpPr>
          <p:nvPr/>
        </p:nvSpPr>
        <p:spPr>
          <a:xfrm>
            <a:off x="266700" y="289512"/>
            <a:ext cx="11658380" cy="899665"/>
          </a:xfrm>
          <a:prstGeom prst="rect">
            <a:avLst/>
          </a:prstGeom>
          <a:noFill/>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a:ln w="3175">
                  <a:noFill/>
                </a:ln>
                <a:gradFill>
                  <a:gsLst>
                    <a:gs pos="1250">
                      <a:srgbClr val="FFFFFF"/>
                    </a:gs>
                    <a:gs pos="100000">
                      <a:srgbClr val="FFFFFF"/>
                    </a:gs>
                  </a:gsLst>
                  <a:lin ang="5400000" scaled="0"/>
                </a:gradFill>
                <a:effectLst/>
                <a:latin typeface="+mj-lt"/>
                <a:ea typeface="+mn-ea"/>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srgbClr val="7030A0"/>
                </a:solidFill>
                <a:effectLst/>
                <a:uLnTx/>
                <a:uFillTx/>
                <a:latin typeface="Segoe UI Light"/>
                <a:ea typeface="+mn-ea"/>
                <a:cs typeface="Segoe UI Semibold" panose="020B0702040204020203" pitchFamily="34" charset="0"/>
              </a:rPr>
              <a:t>Face API</a:t>
            </a:r>
          </a:p>
        </p:txBody>
      </p:sp>
      <p:sp>
        <p:nvSpPr>
          <p:cNvPr id="6" name="Rectangle 15">
            <a:extLst>
              <a:ext uri="{FF2B5EF4-FFF2-40B4-BE49-F238E27FC236}">
                <a16:creationId xmlns:a16="http://schemas.microsoft.com/office/drawing/2014/main" id="{B11FCCAB-FC7F-4BD7-949B-BCFC9102E9E3}"/>
              </a:ext>
            </a:extLst>
          </p:cNvPr>
          <p:cNvSpPr/>
          <p:nvPr/>
        </p:nvSpPr>
        <p:spPr>
          <a:xfrm>
            <a:off x="266701" y="1417342"/>
            <a:ext cx="5067300" cy="5380960"/>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defTabSz="895838">
              <a:lnSpc>
                <a:spcPct val="90000"/>
              </a:lnSpc>
              <a:spcBef>
                <a:spcPts val="1800"/>
              </a:spcBef>
              <a:defRPr/>
            </a:pPr>
            <a:r>
              <a:rPr lang="ru-RU" altLang="zh-CN" sz="2400" kern="0" spc="49" dirty="0">
                <a:ln w="3175">
                  <a:noFill/>
                </a:ln>
                <a:solidFill>
                  <a:srgbClr val="7030A0"/>
                </a:solidFill>
                <a:latin typeface="Segoe UI Semibold" panose="020B0702040204020203" pitchFamily="34" charset="0"/>
                <a:cs typeface="Segoe UI Semibold" panose="020B0702040204020203" pitchFamily="34" charset="0"/>
              </a:rPr>
              <a:t>Обнаружение лиц</a:t>
            </a:r>
            <a:endParaRPr lang="en-US" altLang="zh-CN" sz="2400" kern="0" spc="49" dirty="0">
              <a:ln w="3175">
                <a:noFill/>
              </a:ln>
              <a:solidFill>
                <a:srgbClr val="7030A0"/>
              </a:solidFill>
              <a:latin typeface="Segoe UI Semibold" panose="020B0702040204020203" pitchFamily="34" charset="0"/>
              <a:cs typeface="Segoe UI Semibold" panose="020B0702040204020203" pitchFamily="34" charset="0"/>
            </a:endParaRPr>
          </a:p>
          <a:p>
            <a:pPr defTabSz="895838">
              <a:lnSpc>
                <a:spcPct val="90000"/>
              </a:lnSpc>
              <a:spcBef>
                <a:spcPts val="400"/>
              </a:spcBef>
              <a:defRPr/>
            </a:pPr>
            <a:r>
              <a:rPr lang="ru-RU" altLang="zh-CN" kern="0" dirty="0">
                <a:solidFill>
                  <a:srgbClr val="7030A0"/>
                </a:solidFill>
                <a:latin typeface="Segoe UI"/>
              </a:rPr>
              <a:t>Обнаруживайте одно или несколько человеческих лиц на изображении</a:t>
            </a:r>
            <a:endParaRPr lang="en-US" altLang="zh-CN" kern="0" dirty="0">
              <a:solidFill>
                <a:srgbClr val="7030A0"/>
              </a:solidFill>
              <a:latin typeface="Segoe UI"/>
            </a:endParaRPr>
          </a:p>
          <a:p>
            <a:pPr defTabSz="895838">
              <a:lnSpc>
                <a:spcPct val="90000"/>
              </a:lnSpc>
              <a:spcBef>
                <a:spcPts val="1800"/>
              </a:spcBef>
              <a:defRPr/>
            </a:pPr>
            <a:r>
              <a:rPr lang="ru-RU" altLang="zh-CN" sz="2400" kern="0" spc="49" dirty="0">
                <a:ln w="3175">
                  <a:noFill/>
                </a:ln>
                <a:solidFill>
                  <a:srgbClr val="7030A0"/>
                </a:solidFill>
                <a:latin typeface="Segoe UI Semibold" panose="020B0702040204020203" pitchFamily="34" charset="0"/>
                <a:cs typeface="Segoe UI Semibold" panose="020B0702040204020203" pitchFamily="34" charset="0"/>
              </a:rPr>
              <a:t>Соотнесение лиц</a:t>
            </a:r>
            <a:endParaRPr lang="en-US" altLang="zh-CN" sz="2400" kern="0" spc="49" dirty="0">
              <a:ln w="3175">
                <a:noFill/>
              </a:ln>
              <a:solidFill>
                <a:srgbClr val="7030A0"/>
              </a:solidFill>
              <a:latin typeface="Segoe UI Semibold" panose="020B0702040204020203" pitchFamily="34" charset="0"/>
              <a:cs typeface="Segoe UI Semibold" panose="020B0702040204020203" pitchFamily="34" charset="0"/>
            </a:endParaRPr>
          </a:p>
          <a:p>
            <a:pPr defTabSz="895838">
              <a:lnSpc>
                <a:spcPct val="90000"/>
              </a:lnSpc>
              <a:spcBef>
                <a:spcPts val="400"/>
              </a:spcBef>
              <a:defRPr/>
            </a:pPr>
            <a:r>
              <a:rPr lang="ru-RU" altLang="zh-CN" kern="0" dirty="0">
                <a:solidFill>
                  <a:srgbClr val="7030A0"/>
                </a:solidFill>
                <a:latin typeface="Segoe UI"/>
              </a:rPr>
              <a:t>Проверьте принадлежат ли два лица одному человеку</a:t>
            </a:r>
            <a:endParaRPr lang="en-US" altLang="zh-CN" kern="0" dirty="0">
              <a:solidFill>
                <a:srgbClr val="7030A0"/>
              </a:solidFill>
              <a:latin typeface="Segoe UI"/>
            </a:endParaRPr>
          </a:p>
          <a:p>
            <a:pPr defTabSz="895838">
              <a:lnSpc>
                <a:spcPct val="90000"/>
              </a:lnSpc>
              <a:spcBef>
                <a:spcPts val="1800"/>
              </a:spcBef>
              <a:defRPr/>
            </a:pPr>
            <a:r>
              <a:rPr lang="ru-RU" altLang="zh-CN" sz="2400" kern="0" spc="49" dirty="0">
                <a:ln w="3175">
                  <a:noFill/>
                </a:ln>
                <a:solidFill>
                  <a:srgbClr val="7030A0"/>
                </a:solidFill>
                <a:latin typeface="Segoe UI Semibold" panose="020B0702040204020203" pitchFamily="34" charset="0"/>
                <a:cs typeface="Segoe UI Semibold" panose="020B0702040204020203" pitchFamily="34" charset="0"/>
              </a:rPr>
              <a:t>Поиск похожих лиц</a:t>
            </a:r>
            <a:endParaRPr lang="en-US" altLang="zh-CN" sz="2400" kern="0" spc="49" dirty="0">
              <a:ln w="3175">
                <a:noFill/>
              </a:ln>
              <a:solidFill>
                <a:srgbClr val="7030A0"/>
              </a:solidFill>
              <a:latin typeface="Segoe UI Semibold" panose="020B0702040204020203" pitchFamily="34" charset="0"/>
              <a:cs typeface="Segoe UI Semibold" panose="020B0702040204020203" pitchFamily="34" charset="0"/>
            </a:endParaRPr>
          </a:p>
          <a:p>
            <a:pPr defTabSz="895838">
              <a:lnSpc>
                <a:spcPct val="90000"/>
              </a:lnSpc>
              <a:spcBef>
                <a:spcPts val="400"/>
              </a:spcBef>
              <a:defRPr/>
            </a:pPr>
            <a:r>
              <a:rPr lang="ru-RU" altLang="zh-CN" kern="0" dirty="0">
                <a:solidFill>
                  <a:srgbClr val="7030A0"/>
                </a:solidFill>
                <a:latin typeface="Segoe UI"/>
              </a:rPr>
              <a:t>Найти похожие лица в пределах набора изображений</a:t>
            </a:r>
            <a:endParaRPr lang="en-US" altLang="zh-CN" kern="0" dirty="0">
              <a:solidFill>
                <a:srgbClr val="7030A0"/>
              </a:solidFill>
              <a:latin typeface="Segoe UI"/>
            </a:endParaRPr>
          </a:p>
          <a:p>
            <a:pPr defTabSz="895838">
              <a:lnSpc>
                <a:spcPct val="90000"/>
              </a:lnSpc>
              <a:spcBef>
                <a:spcPts val="1800"/>
              </a:spcBef>
              <a:defRPr/>
            </a:pPr>
            <a:r>
              <a:rPr lang="ru-RU" altLang="zh-CN" sz="2400" kern="0" spc="49" dirty="0">
                <a:ln w="3175">
                  <a:noFill/>
                </a:ln>
                <a:solidFill>
                  <a:srgbClr val="7030A0"/>
                </a:solidFill>
                <a:latin typeface="Segoe UI Semibold" panose="020B0702040204020203" pitchFamily="34" charset="0"/>
                <a:cs typeface="Segoe UI Semibold" panose="020B0702040204020203" pitchFamily="34" charset="0"/>
              </a:rPr>
              <a:t>Группирование лиц</a:t>
            </a:r>
            <a:endParaRPr lang="en-US" altLang="zh-CN" sz="2400" kern="0" spc="49" dirty="0">
              <a:ln w="3175">
                <a:noFill/>
              </a:ln>
              <a:solidFill>
                <a:srgbClr val="7030A0"/>
              </a:solidFill>
              <a:latin typeface="Segoe UI Semibold" panose="020B0702040204020203" pitchFamily="34" charset="0"/>
              <a:cs typeface="Segoe UI Semibold" panose="020B0702040204020203" pitchFamily="34" charset="0"/>
            </a:endParaRPr>
          </a:p>
          <a:p>
            <a:pPr defTabSz="895838">
              <a:lnSpc>
                <a:spcPct val="90000"/>
              </a:lnSpc>
              <a:spcBef>
                <a:spcPts val="400"/>
              </a:spcBef>
              <a:defRPr/>
            </a:pPr>
            <a:r>
              <a:rPr lang="ru-RU" altLang="zh-CN" kern="0" dirty="0">
                <a:solidFill>
                  <a:srgbClr val="7030A0"/>
                </a:solidFill>
                <a:latin typeface="Segoe UI"/>
              </a:rPr>
              <a:t>Организуйте множество лиц в группы</a:t>
            </a:r>
            <a:endParaRPr lang="en-US" altLang="zh-CN" kern="0" dirty="0">
              <a:solidFill>
                <a:srgbClr val="7030A0"/>
              </a:solidFill>
              <a:latin typeface="Segoe UI"/>
            </a:endParaRPr>
          </a:p>
          <a:p>
            <a:pPr defTabSz="895838">
              <a:lnSpc>
                <a:spcPct val="90000"/>
              </a:lnSpc>
              <a:spcBef>
                <a:spcPts val="1800"/>
              </a:spcBef>
              <a:defRPr/>
            </a:pPr>
            <a:r>
              <a:rPr lang="ru-RU" altLang="zh-CN" sz="2400" kern="0" spc="49" dirty="0">
                <a:ln w="3175">
                  <a:noFill/>
                </a:ln>
                <a:solidFill>
                  <a:srgbClr val="7030A0"/>
                </a:solidFill>
                <a:latin typeface="Segoe UI Semibold" panose="020B0702040204020203" pitchFamily="34" charset="0"/>
                <a:cs typeface="Segoe UI Semibold" panose="020B0702040204020203" pitchFamily="34" charset="0"/>
              </a:rPr>
              <a:t>Распознавание лиц</a:t>
            </a:r>
            <a:endParaRPr lang="en-US" altLang="zh-CN" sz="2400" kern="0" spc="49" dirty="0">
              <a:ln w="3175">
                <a:noFill/>
              </a:ln>
              <a:solidFill>
                <a:srgbClr val="7030A0"/>
              </a:solidFill>
              <a:latin typeface="Segoe UI Semibold" panose="020B0702040204020203" pitchFamily="34" charset="0"/>
              <a:cs typeface="Segoe UI Semibold" panose="020B0702040204020203" pitchFamily="34" charset="0"/>
            </a:endParaRPr>
          </a:p>
          <a:p>
            <a:pPr defTabSz="895838">
              <a:lnSpc>
                <a:spcPct val="90000"/>
              </a:lnSpc>
              <a:spcBef>
                <a:spcPts val="400"/>
              </a:spcBef>
              <a:defRPr/>
            </a:pPr>
            <a:r>
              <a:rPr lang="ru-RU" altLang="zh-CN" kern="0" dirty="0">
                <a:solidFill>
                  <a:srgbClr val="7030A0"/>
                </a:solidFill>
                <a:latin typeface="Segoe UI"/>
              </a:rPr>
              <a:t>Идентификация и сопоставление лица в личном репозитории</a:t>
            </a:r>
            <a:endParaRPr lang="en-US" altLang="zh-CN" kern="0" dirty="0">
              <a:solidFill>
                <a:srgbClr val="7030A0"/>
              </a:solidFill>
              <a:latin typeface="Segoe UI"/>
            </a:endParaRPr>
          </a:p>
        </p:txBody>
      </p:sp>
    </p:spTree>
    <p:extLst>
      <p:ext uri="{BB962C8B-B14F-4D97-AF65-F5344CB8AC3E}">
        <p14:creationId xmlns:p14="http://schemas.microsoft.com/office/powerpoint/2010/main" val="302770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215377FB-985E-4922-AAF6-16469EDF60D0}"/>
              </a:ext>
            </a:extLst>
          </p:cNvPr>
          <p:cNvSpPr txBox="1">
            <a:spLocks/>
          </p:cNvSpPr>
          <p:nvPr/>
        </p:nvSpPr>
        <p:spPr>
          <a:xfrm>
            <a:off x="1214271" y="258647"/>
            <a:ext cx="10701877"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en-US" sz="4896" spc="-102" dirty="0">
                <a:gradFill>
                  <a:gsLst>
                    <a:gs pos="1250">
                      <a:srgbClr val="353535"/>
                    </a:gs>
                    <a:gs pos="100000">
                      <a:srgbClr val="353535"/>
                    </a:gs>
                  </a:gsLst>
                  <a:lin ang="5400000" scaled="0"/>
                </a:gradFill>
                <a:latin typeface="Segoe UI Light"/>
              </a:rPr>
              <a:t>Face API – </a:t>
            </a:r>
            <a:r>
              <a:rPr lang="ru-RU" sz="4896" spc="-102" dirty="0">
                <a:gradFill>
                  <a:gsLst>
                    <a:gs pos="1250">
                      <a:srgbClr val="353535"/>
                    </a:gs>
                    <a:gs pos="100000">
                      <a:srgbClr val="353535"/>
                    </a:gs>
                  </a:gsLst>
                  <a:lin ang="5400000" scaled="0"/>
                </a:gradFill>
                <a:latin typeface="Segoe UI Light"/>
              </a:rPr>
              <a:t>Обнаружение лиц</a:t>
            </a:r>
            <a:endParaRPr lang="en-US" sz="4896" spc="-102" dirty="0">
              <a:gradFill>
                <a:gsLst>
                  <a:gs pos="1250">
                    <a:srgbClr val="353535"/>
                  </a:gs>
                  <a:gs pos="100000">
                    <a:srgbClr val="353535"/>
                  </a:gs>
                </a:gsLst>
                <a:lin ang="5400000" scaled="0"/>
              </a:gradFill>
              <a:latin typeface="Segoe UI Light"/>
            </a:endParaRPr>
          </a:p>
        </p:txBody>
      </p:sp>
      <p:grpSp>
        <p:nvGrpSpPr>
          <p:cNvPr id="30" name="Group 2">
            <a:extLst>
              <a:ext uri="{FF2B5EF4-FFF2-40B4-BE49-F238E27FC236}">
                <a16:creationId xmlns:a16="http://schemas.microsoft.com/office/drawing/2014/main" id="{BDF223A7-9662-44D2-A2FA-8308F49B0666}"/>
              </a:ext>
            </a:extLst>
          </p:cNvPr>
          <p:cNvGrpSpPr/>
          <p:nvPr/>
        </p:nvGrpSpPr>
        <p:grpSpPr>
          <a:xfrm>
            <a:off x="883" y="258647"/>
            <a:ext cx="1212506" cy="976035"/>
            <a:chOff x="1" y="253599"/>
            <a:chExt cx="1188839" cy="956984"/>
          </a:xfrm>
          <a:solidFill>
            <a:srgbClr val="0078D7"/>
          </a:solidFill>
        </p:grpSpPr>
        <p:sp>
          <p:nvSpPr>
            <p:cNvPr id="32" name="Rectangle 35">
              <a:extLst>
                <a:ext uri="{FF2B5EF4-FFF2-40B4-BE49-F238E27FC236}">
                  <a16:creationId xmlns:a16="http://schemas.microsoft.com/office/drawing/2014/main" id="{51562ACC-59B0-4BC7-A5F6-70A20187A6AD}"/>
                </a:ext>
              </a:extLst>
            </p:cNvPr>
            <p:cNvSpPr/>
            <p:nvPr/>
          </p:nvSpPr>
          <p:spPr bwMode="auto">
            <a:xfrm>
              <a:off x="1" y="253599"/>
              <a:ext cx="1188839" cy="95698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 name="Group 35">
              <a:extLst>
                <a:ext uri="{FF2B5EF4-FFF2-40B4-BE49-F238E27FC236}">
                  <a16:creationId xmlns:a16="http://schemas.microsoft.com/office/drawing/2014/main" id="{6CC0725C-B687-415C-AFD5-30F9C4B17B76}"/>
                </a:ext>
              </a:extLst>
            </p:cNvPr>
            <p:cNvGrpSpPr>
              <a:grpSpLocks noChangeAspect="1"/>
            </p:cNvGrpSpPr>
            <p:nvPr/>
          </p:nvGrpSpPr>
          <p:grpSpPr bwMode="auto">
            <a:xfrm>
              <a:off x="269603" y="508238"/>
              <a:ext cx="648049" cy="455925"/>
              <a:chOff x="-1" y="4"/>
              <a:chExt cx="2830" cy="1991"/>
            </a:xfrm>
            <a:grpFill/>
          </p:grpSpPr>
          <p:sp>
            <p:nvSpPr>
              <p:cNvPr id="36" name="Freeform 36">
                <a:extLst>
                  <a:ext uri="{FF2B5EF4-FFF2-40B4-BE49-F238E27FC236}">
                    <a16:creationId xmlns:a16="http://schemas.microsoft.com/office/drawing/2014/main" id="{98C7F640-B149-4ABC-A4C1-86A4BC4F2D89}"/>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37" name="Rectangle 37">
                <a:extLst>
                  <a:ext uri="{FF2B5EF4-FFF2-40B4-BE49-F238E27FC236}">
                    <a16:creationId xmlns:a16="http://schemas.microsoft.com/office/drawing/2014/main" id="{A7951DB1-1E33-4941-BF92-EDE13974F323}"/>
                  </a:ext>
                </a:extLst>
              </p:cNvPr>
              <p:cNvSpPr>
                <a:spLocks noChangeArrowheads="1"/>
              </p:cNvSpPr>
              <p:nvPr/>
            </p:nvSpPr>
            <p:spPr bwMode="auto">
              <a:xfrm>
                <a:off x="1683" y="542"/>
                <a:ext cx="443" cy="4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grpSp>
      <p:sp>
        <p:nvSpPr>
          <p:cNvPr id="112" name="Rectangle 40">
            <a:extLst>
              <a:ext uri="{FF2B5EF4-FFF2-40B4-BE49-F238E27FC236}">
                <a16:creationId xmlns:a16="http://schemas.microsoft.com/office/drawing/2014/main" id="{37260953-070D-42C6-8361-CEFA7E1A31EA}"/>
              </a:ext>
            </a:extLst>
          </p:cNvPr>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6" y="2000103"/>
            <a:ext cx="11144248" cy="4095750"/>
          </a:xfrm>
          <a:prstGeom prst="rect">
            <a:avLst/>
          </a:prstGeom>
        </p:spPr>
      </p:pic>
    </p:spTree>
    <p:extLst>
      <p:ext uri="{BB962C8B-B14F-4D97-AF65-F5344CB8AC3E}">
        <p14:creationId xmlns:p14="http://schemas.microsoft.com/office/powerpoint/2010/main" val="28155854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215377FB-985E-4922-AAF6-16469EDF60D0}"/>
              </a:ext>
            </a:extLst>
          </p:cNvPr>
          <p:cNvSpPr txBox="1">
            <a:spLocks/>
          </p:cNvSpPr>
          <p:nvPr/>
        </p:nvSpPr>
        <p:spPr>
          <a:xfrm>
            <a:off x="1214271" y="258647"/>
            <a:ext cx="10701877"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en-US" sz="4896" spc="-102" dirty="0">
                <a:gradFill>
                  <a:gsLst>
                    <a:gs pos="1250">
                      <a:srgbClr val="353535"/>
                    </a:gs>
                    <a:gs pos="100000">
                      <a:srgbClr val="353535"/>
                    </a:gs>
                  </a:gsLst>
                  <a:lin ang="5400000" scaled="0"/>
                </a:gradFill>
                <a:latin typeface="Segoe UI Light"/>
              </a:rPr>
              <a:t>Face API – </a:t>
            </a:r>
            <a:r>
              <a:rPr lang="ru-RU" sz="4896" spc="-102" dirty="0">
                <a:gradFill>
                  <a:gsLst>
                    <a:gs pos="1250">
                      <a:srgbClr val="353535"/>
                    </a:gs>
                    <a:gs pos="100000">
                      <a:srgbClr val="353535"/>
                    </a:gs>
                  </a:gsLst>
                  <a:lin ang="5400000" scaled="0"/>
                </a:gradFill>
                <a:latin typeface="Segoe UI Light"/>
              </a:rPr>
              <a:t>Соотнесение лиц</a:t>
            </a:r>
            <a:endParaRPr lang="en-US" sz="4896" spc="-102" dirty="0">
              <a:gradFill>
                <a:gsLst>
                  <a:gs pos="1250">
                    <a:srgbClr val="353535"/>
                  </a:gs>
                  <a:gs pos="100000">
                    <a:srgbClr val="353535"/>
                  </a:gs>
                </a:gsLst>
                <a:lin ang="5400000" scaled="0"/>
              </a:gradFill>
              <a:latin typeface="Segoe UI Light"/>
            </a:endParaRPr>
          </a:p>
        </p:txBody>
      </p:sp>
      <p:grpSp>
        <p:nvGrpSpPr>
          <p:cNvPr id="30" name="Group 2">
            <a:extLst>
              <a:ext uri="{FF2B5EF4-FFF2-40B4-BE49-F238E27FC236}">
                <a16:creationId xmlns:a16="http://schemas.microsoft.com/office/drawing/2014/main" id="{BDF223A7-9662-44D2-A2FA-8308F49B0666}"/>
              </a:ext>
            </a:extLst>
          </p:cNvPr>
          <p:cNvGrpSpPr/>
          <p:nvPr/>
        </p:nvGrpSpPr>
        <p:grpSpPr>
          <a:xfrm>
            <a:off x="883" y="258647"/>
            <a:ext cx="1212506" cy="976035"/>
            <a:chOff x="1" y="253599"/>
            <a:chExt cx="1188839" cy="956984"/>
          </a:xfrm>
          <a:solidFill>
            <a:srgbClr val="0078D7"/>
          </a:solidFill>
        </p:grpSpPr>
        <p:sp>
          <p:nvSpPr>
            <p:cNvPr id="32" name="Rectangle 35">
              <a:extLst>
                <a:ext uri="{FF2B5EF4-FFF2-40B4-BE49-F238E27FC236}">
                  <a16:creationId xmlns:a16="http://schemas.microsoft.com/office/drawing/2014/main" id="{51562ACC-59B0-4BC7-A5F6-70A20187A6AD}"/>
                </a:ext>
              </a:extLst>
            </p:cNvPr>
            <p:cNvSpPr/>
            <p:nvPr/>
          </p:nvSpPr>
          <p:spPr bwMode="auto">
            <a:xfrm>
              <a:off x="1" y="253599"/>
              <a:ext cx="1188839" cy="95698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 name="Group 35">
              <a:extLst>
                <a:ext uri="{FF2B5EF4-FFF2-40B4-BE49-F238E27FC236}">
                  <a16:creationId xmlns:a16="http://schemas.microsoft.com/office/drawing/2014/main" id="{6CC0725C-B687-415C-AFD5-30F9C4B17B76}"/>
                </a:ext>
              </a:extLst>
            </p:cNvPr>
            <p:cNvGrpSpPr>
              <a:grpSpLocks noChangeAspect="1"/>
            </p:cNvGrpSpPr>
            <p:nvPr/>
          </p:nvGrpSpPr>
          <p:grpSpPr bwMode="auto">
            <a:xfrm>
              <a:off x="269603" y="508238"/>
              <a:ext cx="648049" cy="455925"/>
              <a:chOff x="-1" y="4"/>
              <a:chExt cx="2830" cy="1991"/>
            </a:xfrm>
            <a:grpFill/>
          </p:grpSpPr>
          <p:sp>
            <p:nvSpPr>
              <p:cNvPr id="36" name="Freeform 36">
                <a:extLst>
                  <a:ext uri="{FF2B5EF4-FFF2-40B4-BE49-F238E27FC236}">
                    <a16:creationId xmlns:a16="http://schemas.microsoft.com/office/drawing/2014/main" id="{98C7F640-B149-4ABC-A4C1-86A4BC4F2D89}"/>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37" name="Rectangle 37">
                <a:extLst>
                  <a:ext uri="{FF2B5EF4-FFF2-40B4-BE49-F238E27FC236}">
                    <a16:creationId xmlns:a16="http://schemas.microsoft.com/office/drawing/2014/main" id="{A7951DB1-1E33-4941-BF92-EDE13974F323}"/>
                  </a:ext>
                </a:extLst>
              </p:cNvPr>
              <p:cNvSpPr>
                <a:spLocks noChangeArrowheads="1"/>
              </p:cNvSpPr>
              <p:nvPr/>
            </p:nvSpPr>
            <p:spPr bwMode="auto">
              <a:xfrm>
                <a:off x="1683" y="542"/>
                <a:ext cx="443" cy="4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grpSp>
      <p:sp>
        <p:nvSpPr>
          <p:cNvPr id="112" name="Rectangle 40">
            <a:extLst>
              <a:ext uri="{FF2B5EF4-FFF2-40B4-BE49-F238E27FC236}">
                <a16:creationId xmlns:a16="http://schemas.microsoft.com/office/drawing/2014/main" id="{37260953-070D-42C6-8361-CEFA7E1A31EA}"/>
              </a:ext>
            </a:extLst>
          </p:cNvPr>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278" y="1688123"/>
            <a:ext cx="8703446" cy="4832254"/>
          </a:xfrm>
          <a:prstGeom prst="rect">
            <a:avLst/>
          </a:prstGeom>
        </p:spPr>
      </p:pic>
    </p:spTree>
    <p:extLst>
      <p:ext uri="{BB962C8B-B14F-4D97-AF65-F5344CB8AC3E}">
        <p14:creationId xmlns:p14="http://schemas.microsoft.com/office/powerpoint/2010/main" val="20681541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215377FB-985E-4922-AAF6-16469EDF60D0}"/>
              </a:ext>
            </a:extLst>
          </p:cNvPr>
          <p:cNvSpPr txBox="1">
            <a:spLocks/>
          </p:cNvSpPr>
          <p:nvPr/>
        </p:nvSpPr>
        <p:spPr>
          <a:xfrm>
            <a:off x="1214271" y="258647"/>
            <a:ext cx="10690799"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ru-RU" sz="4896" spc="-102" dirty="0">
                <a:gradFill>
                  <a:gsLst>
                    <a:gs pos="1250">
                      <a:srgbClr val="353535"/>
                    </a:gs>
                    <a:gs pos="100000">
                      <a:srgbClr val="353535"/>
                    </a:gs>
                  </a:gsLst>
                  <a:lin ang="5400000" scaled="0"/>
                </a:gradFill>
                <a:latin typeface="Segoe UI Light"/>
              </a:rPr>
              <a:t>Речь</a:t>
            </a:r>
            <a:endParaRPr lang="en-US" sz="4896" spc="-102" dirty="0">
              <a:gradFill>
                <a:gsLst>
                  <a:gs pos="1250">
                    <a:srgbClr val="353535"/>
                  </a:gs>
                  <a:gs pos="100000">
                    <a:srgbClr val="353535"/>
                  </a:gs>
                </a:gsLst>
                <a:lin ang="5400000" scaled="0"/>
              </a:gradFill>
              <a:latin typeface="Segoe UI Light"/>
            </a:endParaRPr>
          </a:p>
        </p:txBody>
      </p:sp>
      <p:sp>
        <p:nvSpPr>
          <p:cNvPr id="112" name="Rectangle 40">
            <a:extLst>
              <a:ext uri="{FF2B5EF4-FFF2-40B4-BE49-F238E27FC236}">
                <a16:creationId xmlns:a16="http://schemas.microsoft.com/office/drawing/2014/main" id="{37260953-070D-42C6-8361-CEFA7E1A31EA}"/>
              </a:ext>
            </a:extLst>
          </p:cNvPr>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 name="Group 19">
            <a:extLst>
              <a:ext uri="{FF2B5EF4-FFF2-40B4-BE49-F238E27FC236}">
                <a16:creationId xmlns:a16="http://schemas.microsoft.com/office/drawing/2014/main" id="{7E8B5316-152C-478C-B426-ED5C8FC134B3}"/>
              </a:ext>
            </a:extLst>
          </p:cNvPr>
          <p:cNvGrpSpPr/>
          <p:nvPr/>
        </p:nvGrpSpPr>
        <p:grpSpPr>
          <a:xfrm>
            <a:off x="1763" y="259681"/>
            <a:ext cx="1212506" cy="976035"/>
            <a:chOff x="864" y="254613"/>
            <a:chExt cx="1188839" cy="956984"/>
          </a:xfrm>
        </p:grpSpPr>
        <p:sp>
          <p:nvSpPr>
            <p:cNvPr id="41" name="Rectangle 33">
              <a:extLst>
                <a:ext uri="{FF2B5EF4-FFF2-40B4-BE49-F238E27FC236}">
                  <a16:creationId xmlns:a16="http://schemas.microsoft.com/office/drawing/2014/main" id="{E71CF40C-1E32-41BE-A513-5168BA816A8D}"/>
                </a:ext>
              </a:extLst>
            </p:cNvPr>
            <p:cNvSpPr/>
            <p:nvPr/>
          </p:nvSpPr>
          <p:spPr bwMode="auto">
            <a:xfrm>
              <a:off x="864" y="254613"/>
              <a:ext cx="1188839" cy="95698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2" name="Group 39">
              <a:extLst>
                <a:ext uri="{FF2B5EF4-FFF2-40B4-BE49-F238E27FC236}">
                  <a16:creationId xmlns:a16="http://schemas.microsoft.com/office/drawing/2014/main" id="{A4854D48-B829-46B2-A125-400DAE314052}"/>
                </a:ext>
              </a:extLst>
            </p:cNvPr>
            <p:cNvGrpSpPr>
              <a:grpSpLocks noChangeAspect="1"/>
            </p:cNvGrpSpPr>
            <p:nvPr/>
          </p:nvGrpSpPr>
          <p:grpSpPr bwMode="auto">
            <a:xfrm>
              <a:off x="280465" y="471791"/>
              <a:ext cx="624195" cy="534165"/>
              <a:chOff x="1" y="3"/>
              <a:chExt cx="2697" cy="2308"/>
            </a:xfrm>
            <a:solidFill>
              <a:schemeClr val="bg2"/>
            </a:solidFill>
          </p:grpSpPr>
          <p:sp>
            <p:nvSpPr>
              <p:cNvPr id="43" name="Freeform 5">
                <a:extLst>
                  <a:ext uri="{FF2B5EF4-FFF2-40B4-BE49-F238E27FC236}">
                    <a16:creationId xmlns:a16="http://schemas.microsoft.com/office/drawing/2014/main" id="{D40FA59E-82CA-4F08-9E3C-D908EE8E64EA}"/>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44" name="Freeform 6">
                <a:extLst>
                  <a:ext uri="{FF2B5EF4-FFF2-40B4-BE49-F238E27FC236}">
                    <a16:creationId xmlns:a16="http://schemas.microsoft.com/office/drawing/2014/main" id="{59CA99DA-A4CD-4805-B95F-86CB7B08D9E7}"/>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grpSp>
      <p:sp>
        <p:nvSpPr>
          <p:cNvPr id="45" name="TextBox 44">
            <a:extLst>
              <a:ext uri="{FF2B5EF4-FFF2-40B4-BE49-F238E27FC236}">
                <a16:creationId xmlns:a16="http://schemas.microsoft.com/office/drawing/2014/main" id="{79C650BD-99E1-4511-9A17-7CD159DCD14C}"/>
              </a:ext>
            </a:extLst>
          </p:cNvPr>
          <p:cNvSpPr txBox="1"/>
          <p:nvPr/>
        </p:nvSpPr>
        <p:spPr>
          <a:xfrm>
            <a:off x="156997" y="3651329"/>
            <a:ext cx="3657600"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API-интерфейс Bing для распознавания речи</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46" name="Rectangle 24">
            <a:extLst>
              <a:ext uri="{FF2B5EF4-FFF2-40B4-BE49-F238E27FC236}">
                <a16:creationId xmlns:a16="http://schemas.microsoft.com/office/drawing/2014/main" id="{EF38F9DC-61F5-4F20-8297-107ABEB84421}"/>
              </a:ext>
            </a:extLst>
          </p:cNvPr>
          <p:cNvSpPr/>
          <p:nvPr/>
        </p:nvSpPr>
        <p:spPr>
          <a:xfrm>
            <a:off x="398781" y="4732758"/>
            <a:ext cx="3174032" cy="673261"/>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Преобразуйте речь в текст и обратно, а также улавливайте суть высказывания</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47" name="TextBox 46">
            <a:extLst>
              <a:ext uri="{FF2B5EF4-FFF2-40B4-BE49-F238E27FC236}">
                <a16:creationId xmlns:a16="http://schemas.microsoft.com/office/drawing/2014/main" id="{5E268D10-4C49-48BD-8552-E8E80DBCD85F}"/>
              </a:ext>
            </a:extLst>
          </p:cNvPr>
          <p:cNvSpPr txBox="1"/>
          <p:nvPr/>
        </p:nvSpPr>
        <p:spPr>
          <a:xfrm>
            <a:off x="4186655" y="3651329"/>
            <a:ext cx="3657600"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a:t>
            </a: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распознавания </a:t>
            </a:r>
            <a:b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говорящего</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48" name="Rectangle 27">
            <a:extLst>
              <a:ext uri="{FF2B5EF4-FFF2-40B4-BE49-F238E27FC236}">
                <a16:creationId xmlns:a16="http://schemas.microsoft.com/office/drawing/2014/main" id="{99871704-8F0F-4FEA-A8F3-A91BE1E56DCB}"/>
              </a:ext>
            </a:extLst>
          </p:cNvPr>
          <p:cNvSpPr/>
          <p:nvPr/>
        </p:nvSpPr>
        <p:spPr>
          <a:xfrm>
            <a:off x="4186655" y="4635936"/>
            <a:ext cx="3657600" cy="866904"/>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Используйте речь, чтобы идентифицировать и проверить подлинность отдельных говорящих</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2EB9E0C4-43E1-43BA-AEB1-07B865A845D4}"/>
              </a:ext>
            </a:extLst>
          </p:cNvPr>
          <p:cNvSpPr txBox="1"/>
          <p:nvPr/>
        </p:nvSpPr>
        <p:spPr>
          <a:xfrm>
            <a:off x="8247470" y="3540658"/>
            <a:ext cx="3657600" cy="953604"/>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Пользовательская служба распознавания речи</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50" name="Rectangle 30">
            <a:extLst>
              <a:ext uri="{FF2B5EF4-FFF2-40B4-BE49-F238E27FC236}">
                <a16:creationId xmlns:a16="http://schemas.microsoft.com/office/drawing/2014/main" id="{D0394977-228F-4292-B595-37DBC7117049}"/>
              </a:ext>
            </a:extLst>
          </p:cNvPr>
          <p:cNvSpPr/>
          <p:nvPr/>
        </p:nvSpPr>
        <p:spPr>
          <a:xfrm>
            <a:off x="8247470" y="4539115"/>
            <a:ext cx="3657600" cy="1060547"/>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Устранение препятствий при распознавании речи, таких как разговорный стиль, фоновые помехи и словарный запас</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grpSp>
        <p:nvGrpSpPr>
          <p:cNvPr id="51" name="Group 28">
            <a:extLst>
              <a:ext uri="{FF2B5EF4-FFF2-40B4-BE49-F238E27FC236}">
                <a16:creationId xmlns:a16="http://schemas.microsoft.com/office/drawing/2014/main" id="{39092F8E-879D-4F45-9FE8-E0B5EBB51B60}"/>
              </a:ext>
            </a:extLst>
          </p:cNvPr>
          <p:cNvGrpSpPr>
            <a:grpSpLocks noChangeAspect="1"/>
          </p:cNvGrpSpPr>
          <p:nvPr/>
        </p:nvGrpSpPr>
        <p:grpSpPr bwMode="auto">
          <a:xfrm>
            <a:off x="1644711" y="2720690"/>
            <a:ext cx="682172" cy="583780"/>
            <a:chOff x="1" y="3"/>
            <a:chExt cx="2697" cy="2308"/>
          </a:xfrm>
          <a:solidFill>
            <a:srgbClr val="047CDA"/>
          </a:solidFill>
        </p:grpSpPr>
        <p:sp>
          <p:nvSpPr>
            <p:cNvPr id="52" name="Freeform 5">
              <a:extLst>
                <a:ext uri="{FF2B5EF4-FFF2-40B4-BE49-F238E27FC236}">
                  <a16:creationId xmlns:a16="http://schemas.microsoft.com/office/drawing/2014/main" id="{D6A56C68-26BE-4270-AA23-90ADD7034958}"/>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53" name="Freeform 6">
              <a:extLst>
                <a:ext uri="{FF2B5EF4-FFF2-40B4-BE49-F238E27FC236}">
                  <a16:creationId xmlns:a16="http://schemas.microsoft.com/office/drawing/2014/main" id="{2DEC3E31-5F47-467F-A46E-6A855942B86B}"/>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sp>
        <p:nvSpPr>
          <p:cNvPr id="54" name="Freeform 14">
            <a:extLst>
              <a:ext uri="{FF2B5EF4-FFF2-40B4-BE49-F238E27FC236}">
                <a16:creationId xmlns:a16="http://schemas.microsoft.com/office/drawing/2014/main" id="{E256D98E-5E49-4CF7-A828-3D3913F7C7DC}"/>
              </a:ext>
            </a:extLst>
          </p:cNvPr>
          <p:cNvSpPr>
            <a:spLocks noEditPoints="1"/>
          </p:cNvSpPr>
          <p:nvPr/>
        </p:nvSpPr>
        <p:spPr bwMode="auto">
          <a:xfrm>
            <a:off x="5693007" y="2717220"/>
            <a:ext cx="644896" cy="571838"/>
          </a:xfrm>
          <a:custGeom>
            <a:avLst/>
            <a:gdLst>
              <a:gd name="T0" fmla="*/ 177 w 1154"/>
              <a:gd name="T1" fmla="*/ 506 h 1021"/>
              <a:gd name="T2" fmla="*/ 364 w 1154"/>
              <a:gd name="T3" fmla="*/ 694 h 1021"/>
              <a:gd name="T4" fmla="*/ 886 w 1154"/>
              <a:gd name="T5" fmla="*/ 171 h 1021"/>
              <a:gd name="T6" fmla="*/ 951 w 1154"/>
              <a:gd name="T7" fmla="*/ 235 h 1021"/>
              <a:gd name="T8" fmla="*/ 364 w 1154"/>
              <a:gd name="T9" fmla="*/ 822 h 1021"/>
              <a:gd name="T10" fmla="*/ 112 w 1154"/>
              <a:gd name="T11" fmla="*/ 570 h 1021"/>
              <a:gd name="T12" fmla="*/ 177 w 1154"/>
              <a:gd name="T13" fmla="*/ 506 h 1021"/>
              <a:gd name="T14" fmla="*/ 1031 w 1154"/>
              <a:gd name="T15" fmla="*/ 923 h 1021"/>
              <a:gd name="T16" fmla="*/ 942 w 1154"/>
              <a:gd name="T17" fmla="*/ 850 h 1021"/>
              <a:gd name="T18" fmla="*/ 1021 w 1154"/>
              <a:gd name="T19" fmla="*/ 750 h 1021"/>
              <a:gd name="T20" fmla="*/ 1141 w 1154"/>
              <a:gd name="T21" fmla="*/ 835 h 1021"/>
              <a:gd name="T22" fmla="*/ 968 w 1154"/>
              <a:gd name="T23" fmla="*/ 1020 h 1021"/>
              <a:gd name="T24" fmla="*/ 964 w 1154"/>
              <a:gd name="T25" fmla="*/ 1018 h 1021"/>
              <a:gd name="T26" fmla="*/ 959 w 1154"/>
              <a:gd name="T27" fmla="*/ 988 h 1021"/>
              <a:gd name="T28" fmla="*/ 962 w 1154"/>
              <a:gd name="T29" fmla="*/ 984 h 1021"/>
              <a:gd name="T30" fmla="*/ 1031 w 1154"/>
              <a:gd name="T31" fmla="*/ 923 h 1021"/>
              <a:gd name="T32" fmla="*/ 781 w 1154"/>
              <a:gd name="T33" fmla="*/ 923 h 1021"/>
              <a:gd name="T34" fmla="*/ 692 w 1154"/>
              <a:gd name="T35" fmla="*/ 850 h 1021"/>
              <a:gd name="T36" fmla="*/ 770 w 1154"/>
              <a:gd name="T37" fmla="*/ 750 h 1021"/>
              <a:gd name="T38" fmla="*/ 891 w 1154"/>
              <a:gd name="T39" fmla="*/ 835 h 1021"/>
              <a:gd name="T40" fmla="*/ 718 w 1154"/>
              <a:gd name="T41" fmla="*/ 1020 h 1021"/>
              <a:gd name="T42" fmla="*/ 713 w 1154"/>
              <a:gd name="T43" fmla="*/ 1018 h 1021"/>
              <a:gd name="T44" fmla="*/ 709 w 1154"/>
              <a:gd name="T45" fmla="*/ 988 h 1021"/>
              <a:gd name="T46" fmla="*/ 711 w 1154"/>
              <a:gd name="T47" fmla="*/ 984 h 1021"/>
              <a:gd name="T48" fmla="*/ 781 w 1154"/>
              <a:gd name="T49" fmla="*/ 923 h 1021"/>
              <a:gd name="T50" fmla="*/ 373 w 1154"/>
              <a:gd name="T51" fmla="*/ 97 h 1021"/>
              <a:gd name="T52" fmla="*/ 462 w 1154"/>
              <a:gd name="T53" fmla="*/ 171 h 1021"/>
              <a:gd name="T54" fmla="*/ 383 w 1154"/>
              <a:gd name="T55" fmla="*/ 270 h 1021"/>
              <a:gd name="T56" fmla="*/ 263 w 1154"/>
              <a:gd name="T57" fmla="*/ 186 h 1021"/>
              <a:gd name="T58" fmla="*/ 436 w 1154"/>
              <a:gd name="T59" fmla="*/ 0 h 1021"/>
              <a:gd name="T60" fmla="*/ 441 w 1154"/>
              <a:gd name="T61" fmla="*/ 2 h 1021"/>
              <a:gd name="T62" fmla="*/ 445 w 1154"/>
              <a:gd name="T63" fmla="*/ 32 h 1021"/>
              <a:gd name="T64" fmla="*/ 443 w 1154"/>
              <a:gd name="T65" fmla="*/ 36 h 1021"/>
              <a:gd name="T66" fmla="*/ 373 w 1154"/>
              <a:gd name="T67" fmla="*/ 97 h 1021"/>
              <a:gd name="T68" fmla="*/ 123 w 1154"/>
              <a:gd name="T69" fmla="*/ 97 h 1021"/>
              <a:gd name="T70" fmla="*/ 212 w 1154"/>
              <a:gd name="T71" fmla="*/ 171 h 1021"/>
              <a:gd name="T72" fmla="*/ 133 w 1154"/>
              <a:gd name="T73" fmla="*/ 270 h 1021"/>
              <a:gd name="T74" fmla="*/ 13 w 1154"/>
              <a:gd name="T75" fmla="*/ 186 h 1021"/>
              <a:gd name="T76" fmla="*/ 186 w 1154"/>
              <a:gd name="T77" fmla="*/ 0 h 1021"/>
              <a:gd name="T78" fmla="*/ 190 w 1154"/>
              <a:gd name="T79" fmla="*/ 2 h 1021"/>
              <a:gd name="T80" fmla="*/ 195 w 1154"/>
              <a:gd name="T81" fmla="*/ 32 h 1021"/>
              <a:gd name="T82" fmla="*/ 192 w 1154"/>
              <a:gd name="T83" fmla="*/ 36 h 1021"/>
              <a:gd name="T84" fmla="*/ 123 w 1154"/>
              <a:gd name="T85" fmla="*/ 97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4" h="1021">
                <a:moveTo>
                  <a:pt x="177" y="506"/>
                </a:moveTo>
                <a:cubicBezTo>
                  <a:pt x="364" y="694"/>
                  <a:pt x="364" y="694"/>
                  <a:pt x="364" y="694"/>
                </a:cubicBezTo>
                <a:cubicBezTo>
                  <a:pt x="886" y="171"/>
                  <a:pt x="886" y="171"/>
                  <a:pt x="886" y="171"/>
                </a:cubicBezTo>
                <a:cubicBezTo>
                  <a:pt x="951" y="235"/>
                  <a:pt x="951" y="235"/>
                  <a:pt x="951" y="235"/>
                </a:cubicBezTo>
                <a:cubicBezTo>
                  <a:pt x="364" y="822"/>
                  <a:pt x="364" y="822"/>
                  <a:pt x="364" y="822"/>
                </a:cubicBezTo>
                <a:cubicBezTo>
                  <a:pt x="112" y="570"/>
                  <a:pt x="112" y="570"/>
                  <a:pt x="112" y="570"/>
                </a:cubicBezTo>
                <a:lnTo>
                  <a:pt x="177" y="506"/>
                </a:lnTo>
                <a:close/>
                <a:moveTo>
                  <a:pt x="1031" y="923"/>
                </a:moveTo>
                <a:cubicBezTo>
                  <a:pt x="987" y="922"/>
                  <a:pt x="949" y="892"/>
                  <a:pt x="942" y="850"/>
                </a:cubicBezTo>
                <a:cubicBezTo>
                  <a:pt x="934" y="802"/>
                  <a:pt x="969" y="758"/>
                  <a:pt x="1021" y="750"/>
                </a:cubicBezTo>
                <a:cubicBezTo>
                  <a:pt x="1072" y="743"/>
                  <a:pt x="1128" y="769"/>
                  <a:pt x="1141" y="835"/>
                </a:cubicBezTo>
                <a:cubicBezTo>
                  <a:pt x="1154" y="930"/>
                  <a:pt x="1080" y="1008"/>
                  <a:pt x="968" y="1020"/>
                </a:cubicBezTo>
                <a:cubicBezTo>
                  <a:pt x="964" y="1021"/>
                  <a:pt x="964" y="1018"/>
                  <a:pt x="964" y="1018"/>
                </a:cubicBezTo>
                <a:cubicBezTo>
                  <a:pt x="959" y="988"/>
                  <a:pt x="959" y="988"/>
                  <a:pt x="959" y="988"/>
                </a:cubicBezTo>
                <a:cubicBezTo>
                  <a:pt x="959" y="988"/>
                  <a:pt x="958" y="985"/>
                  <a:pt x="962" y="984"/>
                </a:cubicBezTo>
                <a:cubicBezTo>
                  <a:pt x="993" y="976"/>
                  <a:pt x="1021" y="961"/>
                  <a:pt x="1031" y="923"/>
                </a:cubicBezTo>
                <a:close/>
                <a:moveTo>
                  <a:pt x="781" y="923"/>
                </a:moveTo>
                <a:cubicBezTo>
                  <a:pt x="737" y="922"/>
                  <a:pt x="699" y="892"/>
                  <a:pt x="692" y="850"/>
                </a:cubicBezTo>
                <a:cubicBezTo>
                  <a:pt x="684" y="802"/>
                  <a:pt x="719" y="758"/>
                  <a:pt x="770" y="750"/>
                </a:cubicBezTo>
                <a:cubicBezTo>
                  <a:pt x="821" y="743"/>
                  <a:pt x="878" y="769"/>
                  <a:pt x="891" y="835"/>
                </a:cubicBezTo>
                <a:cubicBezTo>
                  <a:pt x="904" y="930"/>
                  <a:pt x="830" y="1008"/>
                  <a:pt x="718" y="1020"/>
                </a:cubicBezTo>
                <a:cubicBezTo>
                  <a:pt x="714" y="1021"/>
                  <a:pt x="713" y="1018"/>
                  <a:pt x="713" y="1018"/>
                </a:cubicBezTo>
                <a:cubicBezTo>
                  <a:pt x="709" y="988"/>
                  <a:pt x="709" y="988"/>
                  <a:pt x="709" y="988"/>
                </a:cubicBezTo>
                <a:cubicBezTo>
                  <a:pt x="709" y="988"/>
                  <a:pt x="708" y="985"/>
                  <a:pt x="711" y="984"/>
                </a:cubicBezTo>
                <a:cubicBezTo>
                  <a:pt x="743" y="976"/>
                  <a:pt x="770" y="961"/>
                  <a:pt x="781" y="923"/>
                </a:cubicBezTo>
                <a:close/>
                <a:moveTo>
                  <a:pt x="373" y="97"/>
                </a:moveTo>
                <a:cubicBezTo>
                  <a:pt x="417" y="99"/>
                  <a:pt x="455" y="128"/>
                  <a:pt x="462" y="171"/>
                </a:cubicBezTo>
                <a:cubicBezTo>
                  <a:pt x="470" y="218"/>
                  <a:pt x="435" y="263"/>
                  <a:pt x="383" y="270"/>
                </a:cubicBezTo>
                <a:cubicBezTo>
                  <a:pt x="333" y="277"/>
                  <a:pt x="276" y="251"/>
                  <a:pt x="263" y="186"/>
                </a:cubicBezTo>
                <a:cubicBezTo>
                  <a:pt x="250" y="90"/>
                  <a:pt x="324" y="12"/>
                  <a:pt x="436" y="0"/>
                </a:cubicBezTo>
                <a:cubicBezTo>
                  <a:pt x="440" y="0"/>
                  <a:pt x="441" y="2"/>
                  <a:pt x="441" y="2"/>
                </a:cubicBezTo>
                <a:cubicBezTo>
                  <a:pt x="445" y="32"/>
                  <a:pt x="445" y="32"/>
                  <a:pt x="445" y="32"/>
                </a:cubicBezTo>
                <a:cubicBezTo>
                  <a:pt x="445" y="32"/>
                  <a:pt x="446" y="35"/>
                  <a:pt x="443" y="36"/>
                </a:cubicBezTo>
                <a:cubicBezTo>
                  <a:pt x="411" y="45"/>
                  <a:pt x="383" y="60"/>
                  <a:pt x="373" y="97"/>
                </a:cubicBezTo>
                <a:close/>
                <a:moveTo>
                  <a:pt x="123" y="97"/>
                </a:moveTo>
                <a:cubicBezTo>
                  <a:pt x="167" y="99"/>
                  <a:pt x="205" y="128"/>
                  <a:pt x="212" y="171"/>
                </a:cubicBezTo>
                <a:cubicBezTo>
                  <a:pt x="220" y="218"/>
                  <a:pt x="185" y="263"/>
                  <a:pt x="133" y="270"/>
                </a:cubicBezTo>
                <a:cubicBezTo>
                  <a:pt x="82" y="277"/>
                  <a:pt x="26" y="251"/>
                  <a:pt x="13" y="186"/>
                </a:cubicBezTo>
                <a:cubicBezTo>
                  <a:pt x="0" y="90"/>
                  <a:pt x="74" y="12"/>
                  <a:pt x="186" y="0"/>
                </a:cubicBezTo>
                <a:cubicBezTo>
                  <a:pt x="190" y="0"/>
                  <a:pt x="190" y="2"/>
                  <a:pt x="190" y="2"/>
                </a:cubicBezTo>
                <a:cubicBezTo>
                  <a:pt x="195" y="32"/>
                  <a:pt x="195" y="32"/>
                  <a:pt x="195" y="32"/>
                </a:cubicBezTo>
                <a:cubicBezTo>
                  <a:pt x="195" y="32"/>
                  <a:pt x="196" y="35"/>
                  <a:pt x="192" y="36"/>
                </a:cubicBezTo>
                <a:cubicBezTo>
                  <a:pt x="161" y="45"/>
                  <a:pt x="133" y="60"/>
                  <a:pt x="123" y="97"/>
                </a:cubicBez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55" name="Freeform 10">
            <a:extLst>
              <a:ext uri="{FF2B5EF4-FFF2-40B4-BE49-F238E27FC236}">
                <a16:creationId xmlns:a16="http://schemas.microsoft.com/office/drawing/2014/main" id="{8CBEED0E-628A-4CA0-A4B8-3CB808DED3B4}"/>
              </a:ext>
            </a:extLst>
          </p:cNvPr>
          <p:cNvSpPr>
            <a:spLocks noEditPoints="1"/>
          </p:cNvSpPr>
          <p:nvPr/>
        </p:nvSpPr>
        <p:spPr bwMode="auto">
          <a:xfrm>
            <a:off x="9704027" y="2701809"/>
            <a:ext cx="744487" cy="621542"/>
          </a:xfrm>
          <a:custGeom>
            <a:avLst/>
            <a:gdLst>
              <a:gd name="T0" fmla="*/ 663 w 2840"/>
              <a:gd name="T1" fmla="*/ 238 h 2371"/>
              <a:gd name="T2" fmla="*/ 852 w 2840"/>
              <a:gd name="T3" fmla="*/ 238 h 2371"/>
              <a:gd name="T4" fmla="*/ 852 w 2840"/>
              <a:gd name="T5" fmla="*/ 2134 h 2371"/>
              <a:gd name="T6" fmla="*/ 663 w 2840"/>
              <a:gd name="T7" fmla="*/ 2134 h 2371"/>
              <a:gd name="T8" fmla="*/ 663 w 2840"/>
              <a:gd name="T9" fmla="*/ 238 h 2371"/>
              <a:gd name="T10" fmla="*/ 1988 w 2840"/>
              <a:gd name="T11" fmla="*/ 0 h 2371"/>
              <a:gd name="T12" fmla="*/ 2177 w 2840"/>
              <a:gd name="T13" fmla="*/ 0 h 2371"/>
              <a:gd name="T14" fmla="*/ 2177 w 2840"/>
              <a:gd name="T15" fmla="*/ 2371 h 2371"/>
              <a:gd name="T16" fmla="*/ 1988 w 2840"/>
              <a:gd name="T17" fmla="*/ 2371 h 2371"/>
              <a:gd name="T18" fmla="*/ 1988 w 2840"/>
              <a:gd name="T19" fmla="*/ 0 h 2371"/>
              <a:gd name="T20" fmla="*/ 994 w 2840"/>
              <a:gd name="T21" fmla="*/ 521 h 2371"/>
              <a:gd name="T22" fmla="*/ 1183 w 2840"/>
              <a:gd name="T23" fmla="*/ 521 h 2371"/>
              <a:gd name="T24" fmla="*/ 1183 w 2840"/>
              <a:gd name="T25" fmla="*/ 1850 h 2371"/>
              <a:gd name="T26" fmla="*/ 994 w 2840"/>
              <a:gd name="T27" fmla="*/ 1850 h 2371"/>
              <a:gd name="T28" fmla="*/ 994 w 2840"/>
              <a:gd name="T29" fmla="*/ 521 h 2371"/>
              <a:gd name="T30" fmla="*/ 1657 w 2840"/>
              <a:gd name="T31" fmla="*/ 331 h 2371"/>
              <a:gd name="T32" fmla="*/ 1846 w 2840"/>
              <a:gd name="T33" fmla="*/ 331 h 2371"/>
              <a:gd name="T34" fmla="*/ 1846 w 2840"/>
              <a:gd name="T35" fmla="*/ 2040 h 2371"/>
              <a:gd name="T36" fmla="*/ 1657 w 2840"/>
              <a:gd name="T37" fmla="*/ 2040 h 2371"/>
              <a:gd name="T38" fmla="*/ 1657 w 2840"/>
              <a:gd name="T39" fmla="*/ 331 h 2371"/>
              <a:gd name="T40" fmla="*/ 2318 w 2840"/>
              <a:gd name="T41" fmla="*/ 521 h 2371"/>
              <a:gd name="T42" fmla="*/ 2507 w 2840"/>
              <a:gd name="T43" fmla="*/ 521 h 2371"/>
              <a:gd name="T44" fmla="*/ 2507 w 2840"/>
              <a:gd name="T45" fmla="*/ 1850 h 2371"/>
              <a:gd name="T46" fmla="*/ 2318 w 2840"/>
              <a:gd name="T47" fmla="*/ 1850 h 2371"/>
              <a:gd name="T48" fmla="*/ 2318 w 2840"/>
              <a:gd name="T49" fmla="*/ 521 h 2371"/>
              <a:gd name="T50" fmla="*/ 333 w 2840"/>
              <a:gd name="T51" fmla="*/ 711 h 2371"/>
              <a:gd name="T52" fmla="*/ 522 w 2840"/>
              <a:gd name="T53" fmla="*/ 711 h 2371"/>
              <a:gd name="T54" fmla="*/ 522 w 2840"/>
              <a:gd name="T55" fmla="*/ 1661 h 2371"/>
              <a:gd name="T56" fmla="*/ 333 w 2840"/>
              <a:gd name="T57" fmla="*/ 1661 h 2371"/>
              <a:gd name="T58" fmla="*/ 333 w 2840"/>
              <a:gd name="T59" fmla="*/ 711 h 2371"/>
              <a:gd name="T60" fmla="*/ 1324 w 2840"/>
              <a:gd name="T61" fmla="*/ 854 h 2371"/>
              <a:gd name="T62" fmla="*/ 1516 w 2840"/>
              <a:gd name="T63" fmla="*/ 854 h 2371"/>
              <a:gd name="T64" fmla="*/ 1516 w 2840"/>
              <a:gd name="T65" fmla="*/ 1517 h 2371"/>
              <a:gd name="T66" fmla="*/ 1324 w 2840"/>
              <a:gd name="T67" fmla="*/ 1517 h 2371"/>
              <a:gd name="T68" fmla="*/ 1324 w 2840"/>
              <a:gd name="T69" fmla="*/ 854 h 2371"/>
              <a:gd name="T70" fmla="*/ 2651 w 2840"/>
              <a:gd name="T71" fmla="*/ 900 h 2371"/>
              <a:gd name="T72" fmla="*/ 2840 w 2840"/>
              <a:gd name="T73" fmla="*/ 900 h 2371"/>
              <a:gd name="T74" fmla="*/ 2840 w 2840"/>
              <a:gd name="T75" fmla="*/ 1471 h 2371"/>
              <a:gd name="T76" fmla="*/ 2651 w 2840"/>
              <a:gd name="T77" fmla="*/ 1471 h 2371"/>
              <a:gd name="T78" fmla="*/ 2651 w 2840"/>
              <a:gd name="T79" fmla="*/ 900 h 2371"/>
              <a:gd name="T80" fmla="*/ 0 w 2840"/>
              <a:gd name="T81" fmla="*/ 1090 h 2371"/>
              <a:gd name="T82" fmla="*/ 189 w 2840"/>
              <a:gd name="T83" fmla="*/ 1090 h 2371"/>
              <a:gd name="T84" fmla="*/ 189 w 2840"/>
              <a:gd name="T85" fmla="*/ 1281 h 2371"/>
              <a:gd name="T86" fmla="*/ 0 w 2840"/>
              <a:gd name="T87" fmla="*/ 1281 h 2371"/>
              <a:gd name="T88" fmla="*/ 0 w 2840"/>
              <a:gd name="T89" fmla="*/ 109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2371">
                <a:moveTo>
                  <a:pt x="663" y="238"/>
                </a:moveTo>
                <a:lnTo>
                  <a:pt x="852" y="238"/>
                </a:lnTo>
                <a:lnTo>
                  <a:pt x="852" y="2134"/>
                </a:lnTo>
                <a:lnTo>
                  <a:pt x="663" y="2134"/>
                </a:lnTo>
                <a:lnTo>
                  <a:pt x="663" y="238"/>
                </a:lnTo>
                <a:close/>
                <a:moveTo>
                  <a:pt x="1988" y="0"/>
                </a:moveTo>
                <a:lnTo>
                  <a:pt x="2177" y="0"/>
                </a:lnTo>
                <a:lnTo>
                  <a:pt x="2177" y="2371"/>
                </a:lnTo>
                <a:lnTo>
                  <a:pt x="1988" y="2371"/>
                </a:lnTo>
                <a:lnTo>
                  <a:pt x="1988" y="0"/>
                </a:lnTo>
                <a:close/>
                <a:moveTo>
                  <a:pt x="994" y="521"/>
                </a:moveTo>
                <a:lnTo>
                  <a:pt x="1183" y="521"/>
                </a:lnTo>
                <a:lnTo>
                  <a:pt x="1183" y="1850"/>
                </a:lnTo>
                <a:lnTo>
                  <a:pt x="994" y="1850"/>
                </a:lnTo>
                <a:lnTo>
                  <a:pt x="994" y="521"/>
                </a:lnTo>
                <a:close/>
                <a:moveTo>
                  <a:pt x="1657" y="331"/>
                </a:moveTo>
                <a:lnTo>
                  <a:pt x="1846" y="331"/>
                </a:lnTo>
                <a:lnTo>
                  <a:pt x="1846" y="2040"/>
                </a:lnTo>
                <a:lnTo>
                  <a:pt x="1657" y="2040"/>
                </a:lnTo>
                <a:lnTo>
                  <a:pt x="1657" y="331"/>
                </a:lnTo>
                <a:close/>
                <a:moveTo>
                  <a:pt x="2318" y="521"/>
                </a:moveTo>
                <a:lnTo>
                  <a:pt x="2507" y="521"/>
                </a:lnTo>
                <a:lnTo>
                  <a:pt x="2507" y="1850"/>
                </a:lnTo>
                <a:lnTo>
                  <a:pt x="2318" y="1850"/>
                </a:lnTo>
                <a:lnTo>
                  <a:pt x="2318" y="521"/>
                </a:lnTo>
                <a:close/>
                <a:moveTo>
                  <a:pt x="333" y="711"/>
                </a:moveTo>
                <a:lnTo>
                  <a:pt x="522" y="711"/>
                </a:lnTo>
                <a:lnTo>
                  <a:pt x="522" y="1661"/>
                </a:lnTo>
                <a:lnTo>
                  <a:pt x="333" y="1661"/>
                </a:lnTo>
                <a:lnTo>
                  <a:pt x="333" y="711"/>
                </a:lnTo>
                <a:close/>
                <a:moveTo>
                  <a:pt x="1324" y="854"/>
                </a:moveTo>
                <a:lnTo>
                  <a:pt x="1516" y="854"/>
                </a:lnTo>
                <a:lnTo>
                  <a:pt x="1516" y="1517"/>
                </a:lnTo>
                <a:lnTo>
                  <a:pt x="1324" y="1517"/>
                </a:lnTo>
                <a:lnTo>
                  <a:pt x="1324" y="854"/>
                </a:lnTo>
                <a:close/>
                <a:moveTo>
                  <a:pt x="2651" y="900"/>
                </a:moveTo>
                <a:lnTo>
                  <a:pt x="2840" y="900"/>
                </a:lnTo>
                <a:lnTo>
                  <a:pt x="2840" y="1471"/>
                </a:lnTo>
                <a:lnTo>
                  <a:pt x="2651" y="1471"/>
                </a:lnTo>
                <a:lnTo>
                  <a:pt x="2651" y="900"/>
                </a:lnTo>
                <a:close/>
                <a:moveTo>
                  <a:pt x="0" y="1090"/>
                </a:moveTo>
                <a:lnTo>
                  <a:pt x="189" y="1090"/>
                </a:lnTo>
                <a:lnTo>
                  <a:pt x="189" y="1281"/>
                </a:lnTo>
                <a:lnTo>
                  <a:pt x="0" y="1281"/>
                </a:lnTo>
                <a:lnTo>
                  <a:pt x="0" y="1090"/>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Tree>
    <p:extLst>
      <p:ext uri="{BB962C8B-B14F-4D97-AF65-F5344CB8AC3E}">
        <p14:creationId xmlns:p14="http://schemas.microsoft.com/office/powerpoint/2010/main" val="2769753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 decel="9000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accel="8000" decel="9200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500" fill="hold"/>
                                        <p:tgtEl>
                                          <p:spTgt spid="51"/>
                                        </p:tgtEl>
                                        <p:attrNameLst>
                                          <p:attrName>ppt_w</p:attrName>
                                        </p:attrNameLst>
                                      </p:cBhvr>
                                      <p:tavLst>
                                        <p:tav tm="0">
                                          <p:val>
                                            <p:fltVal val="0"/>
                                          </p:val>
                                        </p:tav>
                                        <p:tav tm="100000">
                                          <p:val>
                                            <p:strVal val="#ppt_w"/>
                                          </p:val>
                                        </p:tav>
                                      </p:tavLst>
                                    </p:anim>
                                    <p:anim calcmode="lin" valueType="num">
                                      <p:cBhvr>
                                        <p:cTn id="16" dur="500" fill="hold"/>
                                        <p:tgtEl>
                                          <p:spTgt spid="51"/>
                                        </p:tgtEl>
                                        <p:attrNameLst>
                                          <p:attrName>ppt_h</p:attrName>
                                        </p:attrNameLst>
                                      </p:cBhvr>
                                      <p:tavLst>
                                        <p:tav tm="0">
                                          <p:val>
                                            <p:fltVal val="0"/>
                                          </p:val>
                                        </p:tav>
                                        <p:tav tm="100000">
                                          <p:val>
                                            <p:strVal val="#ppt_h"/>
                                          </p:val>
                                        </p:tav>
                                      </p:tavLst>
                                    </p:anim>
                                    <p:animEffect transition="in" filter="fade">
                                      <p:cBhvr>
                                        <p:cTn id="17" dur="500"/>
                                        <p:tgtEl>
                                          <p:spTgt spid="5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500" fill="hold"/>
                                        <p:tgtEl>
                                          <p:spTgt spid="54"/>
                                        </p:tgtEl>
                                        <p:attrNameLst>
                                          <p:attrName>ppt_w</p:attrName>
                                        </p:attrNameLst>
                                      </p:cBhvr>
                                      <p:tavLst>
                                        <p:tav tm="0">
                                          <p:val>
                                            <p:fltVal val="0"/>
                                          </p:val>
                                        </p:tav>
                                        <p:tav tm="100000">
                                          <p:val>
                                            <p:strVal val="#ppt_w"/>
                                          </p:val>
                                        </p:tav>
                                      </p:tavLst>
                                    </p:anim>
                                    <p:anim calcmode="lin" valueType="num">
                                      <p:cBhvr>
                                        <p:cTn id="21" dur="500" fill="hold"/>
                                        <p:tgtEl>
                                          <p:spTgt spid="54"/>
                                        </p:tgtEl>
                                        <p:attrNameLst>
                                          <p:attrName>ppt_h</p:attrName>
                                        </p:attrNameLst>
                                      </p:cBhvr>
                                      <p:tavLst>
                                        <p:tav tm="0">
                                          <p:val>
                                            <p:fltVal val="0"/>
                                          </p:val>
                                        </p:tav>
                                        <p:tav tm="100000">
                                          <p:val>
                                            <p:strVal val="#ppt_h"/>
                                          </p:val>
                                        </p:tav>
                                      </p:tavLst>
                                    </p:anim>
                                    <p:animEffect transition="in" filter="fade">
                                      <p:cBhvr>
                                        <p:cTn id="22" dur="500"/>
                                        <p:tgtEl>
                                          <p:spTgt spid="5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p:cTn id="25" dur="500" fill="hold"/>
                                        <p:tgtEl>
                                          <p:spTgt spid="55"/>
                                        </p:tgtEl>
                                        <p:attrNameLst>
                                          <p:attrName>ppt_w</p:attrName>
                                        </p:attrNameLst>
                                      </p:cBhvr>
                                      <p:tavLst>
                                        <p:tav tm="0">
                                          <p:val>
                                            <p:fltVal val="0"/>
                                          </p:val>
                                        </p:tav>
                                        <p:tav tm="100000">
                                          <p:val>
                                            <p:strVal val="#ppt_w"/>
                                          </p:val>
                                        </p:tav>
                                      </p:tavLst>
                                    </p:anim>
                                    <p:anim calcmode="lin" valueType="num">
                                      <p:cBhvr>
                                        <p:cTn id="26" dur="500" fill="hold"/>
                                        <p:tgtEl>
                                          <p:spTgt spid="55"/>
                                        </p:tgtEl>
                                        <p:attrNameLst>
                                          <p:attrName>ppt_h</p:attrName>
                                        </p:attrNameLst>
                                      </p:cBhvr>
                                      <p:tavLst>
                                        <p:tav tm="0">
                                          <p:val>
                                            <p:fltVal val="0"/>
                                          </p:val>
                                        </p:tav>
                                        <p:tav tm="100000">
                                          <p:val>
                                            <p:strVal val="#ppt_h"/>
                                          </p:val>
                                        </p:tav>
                                      </p:tavLst>
                                    </p:anim>
                                    <p:animEffect transition="in" filter="fade">
                                      <p:cBhvr>
                                        <p:cTn id="27" dur="500"/>
                                        <p:tgtEl>
                                          <p:spTgt spid="5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5" grpId="0"/>
      <p:bldP spid="46" grpId="0"/>
      <p:bldP spid="47" grpId="0"/>
      <p:bldP spid="48" grpId="0"/>
      <p:bldP spid="49" grpId="0"/>
      <p:bldP spid="50" grpId="0"/>
      <p:bldP spid="54" grpId="0" animBg="1"/>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49FABE9-9376-4961-B129-3DA85B638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0"/>
            <a:ext cx="6553200" cy="6858000"/>
          </a:xfrm>
          <a:prstGeom prst="rect">
            <a:avLst/>
          </a:prstGeom>
        </p:spPr>
      </p:pic>
      <p:sp>
        <p:nvSpPr>
          <p:cNvPr id="5" name="Rectangle 15">
            <a:extLst>
              <a:ext uri="{FF2B5EF4-FFF2-40B4-BE49-F238E27FC236}">
                <a16:creationId xmlns:a16="http://schemas.microsoft.com/office/drawing/2014/main" id="{742E4320-CAE7-4AE8-9D31-EC87F21DD8CA}"/>
              </a:ext>
            </a:extLst>
          </p:cNvPr>
          <p:cNvSpPr/>
          <p:nvPr/>
        </p:nvSpPr>
        <p:spPr>
          <a:xfrm>
            <a:off x="266701" y="1417342"/>
            <a:ext cx="5067300" cy="2887970"/>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defTabSz="895838">
              <a:lnSpc>
                <a:spcPct val="90000"/>
              </a:lnSpc>
              <a:spcBef>
                <a:spcPts val="3000"/>
              </a:spcBef>
              <a:defRPr/>
            </a:pPr>
            <a:r>
              <a:rPr lang="ru-RU" altLang="zh-CN" sz="2800" kern="0" spc="49" dirty="0">
                <a:ln w="3175">
                  <a:noFill/>
                </a:ln>
                <a:solidFill>
                  <a:srgbClr val="7030A0"/>
                </a:solidFill>
                <a:latin typeface="Segoe UI Semibold" panose="020B0702040204020203" pitchFamily="34" charset="0"/>
                <a:cs typeface="Segoe UI Semibold" panose="020B0702040204020203" pitchFamily="34" charset="0"/>
              </a:rPr>
              <a:t>Распознавание речи</a:t>
            </a:r>
            <a:r>
              <a:rPr lang="en-US" altLang="zh-CN" sz="2800" kern="0" spc="49" dirty="0">
                <a:ln w="3175">
                  <a:noFill/>
                </a:ln>
                <a:solidFill>
                  <a:srgbClr val="7030A0"/>
                </a:solidFill>
                <a:latin typeface="Segoe UI Semibold" panose="020B0702040204020203" pitchFamily="34" charset="0"/>
                <a:cs typeface="Segoe UI Semibold" panose="020B0702040204020203" pitchFamily="34" charset="0"/>
              </a:rPr>
              <a:t> </a:t>
            </a:r>
            <a:br>
              <a:rPr lang="en-US" altLang="zh-CN" sz="2800" kern="0" spc="49" dirty="0">
                <a:ln w="3175">
                  <a:noFill/>
                </a:ln>
                <a:solidFill>
                  <a:srgbClr val="7030A0"/>
                </a:solidFill>
                <a:latin typeface="Segoe UI Semibold" panose="020B0702040204020203" pitchFamily="34" charset="0"/>
                <a:cs typeface="Segoe UI Semibold" panose="020B0702040204020203" pitchFamily="34" charset="0"/>
              </a:rPr>
            </a:br>
            <a:r>
              <a:rPr lang="en-US" altLang="zh-CN" sz="2800" kern="0" spc="49" dirty="0">
                <a:ln w="3175">
                  <a:noFill/>
                </a:ln>
                <a:solidFill>
                  <a:srgbClr val="7030A0"/>
                </a:solidFill>
                <a:latin typeface="Segoe UI Semibold" panose="020B0702040204020203" pitchFamily="34" charset="0"/>
                <a:cs typeface="Segoe UI Semibold" panose="020B0702040204020203" pitchFamily="34" charset="0"/>
              </a:rPr>
              <a:t>(</a:t>
            </a:r>
            <a:r>
              <a:rPr lang="ru-RU" altLang="zh-CN" sz="2800" kern="0" spc="49" dirty="0">
                <a:ln w="3175">
                  <a:noFill/>
                </a:ln>
                <a:solidFill>
                  <a:srgbClr val="7030A0"/>
                </a:solidFill>
                <a:latin typeface="Segoe UI Semibold" panose="020B0702040204020203" pitchFamily="34" charset="0"/>
                <a:cs typeface="Segoe UI Semibold" panose="020B0702040204020203" pitchFamily="34" charset="0"/>
              </a:rPr>
              <a:t>речь в текст</a:t>
            </a:r>
            <a:r>
              <a:rPr lang="en-US" altLang="zh-CN" sz="2800" kern="0" spc="49" dirty="0">
                <a:ln w="3175">
                  <a:noFill/>
                </a:ln>
                <a:solidFill>
                  <a:srgbClr val="7030A0"/>
                </a:solidFill>
                <a:latin typeface="Segoe UI Semibold" panose="020B0702040204020203" pitchFamily="34" charset="0"/>
                <a:cs typeface="Segoe UI Semibold" panose="020B0702040204020203" pitchFamily="34" charset="0"/>
              </a:rPr>
              <a:t>)</a:t>
            </a:r>
          </a:p>
          <a:p>
            <a:pPr defTabSz="895838">
              <a:lnSpc>
                <a:spcPct val="90000"/>
              </a:lnSpc>
              <a:spcBef>
                <a:spcPts val="400"/>
              </a:spcBef>
              <a:defRPr/>
            </a:pPr>
            <a:r>
              <a:rPr lang="ru-RU" altLang="zh-CN" sz="2000" kern="0" dirty="0">
                <a:solidFill>
                  <a:srgbClr val="7030A0"/>
                </a:solidFill>
                <a:latin typeface="Segoe UI Semilight" panose="020B0402040204020203" pitchFamily="34" charset="0"/>
                <a:cs typeface="Segoe UI Semilight" panose="020B0402040204020203" pitchFamily="34" charset="0"/>
              </a:rPr>
              <a:t>Преобразовывает устную речь в текст</a:t>
            </a:r>
            <a:endParaRPr lang="en-US" altLang="zh-CN" sz="2000" kern="0" dirty="0">
              <a:solidFill>
                <a:srgbClr val="7030A0"/>
              </a:solidFill>
              <a:latin typeface="Segoe UI Semilight" panose="020B0402040204020203" pitchFamily="34" charset="0"/>
              <a:cs typeface="Segoe UI Semilight" panose="020B0402040204020203" pitchFamily="34" charset="0"/>
            </a:endParaRPr>
          </a:p>
          <a:p>
            <a:pPr defTabSz="895838">
              <a:lnSpc>
                <a:spcPct val="90000"/>
              </a:lnSpc>
              <a:spcBef>
                <a:spcPts val="3000"/>
              </a:spcBef>
              <a:defRPr/>
            </a:pPr>
            <a:r>
              <a:rPr lang="ru-RU" altLang="zh-CN" sz="2800" kern="0" spc="49" dirty="0">
                <a:ln w="3175">
                  <a:noFill/>
                </a:ln>
                <a:solidFill>
                  <a:srgbClr val="7030A0"/>
                </a:solidFill>
                <a:latin typeface="Segoe UI Semibold" panose="020B0702040204020203" pitchFamily="34" charset="0"/>
                <a:cs typeface="Segoe UI Semibold" panose="020B0702040204020203" pitchFamily="34" charset="0"/>
              </a:rPr>
              <a:t>Голосовой вывод</a:t>
            </a:r>
            <a:r>
              <a:rPr lang="en-US" altLang="zh-CN" sz="2800" kern="0" spc="49" dirty="0">
                <a:ln w="3175">
                  <a:noFill/>
                </a:ln>
                <a:solidFill>
                  <a:srgbClr val="7030A0"/>
                </a:solidFill>
                <a:latin typeface="Segoe UI Semibold" panose="020B0702040204020203" pitchFamily="34" charset="0"/>
                <a:cs typeface="Segoe UI Semibold" panose="020B0702040204020203" pitchFamily="34" charset="0"/>
              </a:rPr>
              <a:t> </a:t>
            </a:r>
            <a:br>
              <a:rPr lang="en-US" altLang="zh-CN" sz="2800" kern="0" spc="49" dirty="0">
                <a:ln w="3175">
                  <a:noFill/>
                </a:ln>
                <a:solidFill>
                  <a:srgbClr val="7030A0"/>
                </a:solidFill>
                <a:latin typeface="Segoe UI Semibold" panose="020B0702040204020203" pitchFamily="34" charset="0"/>
                <a:cs typeface="Segoe UI Semibold" panose="020B0702040204020203" pitchFamily="34" charset="0"/>
              </a:rPr>
            </a:br>
            <a:r>
              <a:rPr lang="en-US" altLang="zh-CN" sz="2800" kern="0" spc="49" dirty="0">
                <a:ln w="3175">
                  <a:noFill/>
                </a:ln>
                <a:solidFill>
                  <a:srgbClr val="7030A0"/>
                </a:solidFill>
                <a:latin typeface="Segoe UI Semibold" panose="020B0702040204020203" pitchFamily="34" charset="0"/>
                <a:cs typeface="Segoe UI Semibold" panose="020B0702040204020203" pitchFamily="34" charset="0"/>
              </a:rPr>
              <a:t>(</a:t>
            </a:r>
            <a:r>
              <a:rPr lang="ru-RU" altLang="zh-CN" sz="2800" kern="0" spc="49" dirty="0">
                <a:ln w="3175">
                  <a:noFill/>
                </a:ln>
                <a:solidFill>
                  <a:srgbClr val="7030A0"/>
                </a:solidFill>
                <a:latin typeface="Segoe UI Semibold" panose="020B0702040204020203" pitchFamily="34" charset="0"/>
                <a:cs typeface="Segoe UI Semibold" panose="020B0702040204020203" pitchFamily="34" charset="0"/>
              </a:rPr>
              <a:t>текст в речь</a:t>
            </a:r>
            <a:r>
              <a:rPr lang="en-US" altLang="zh-CN" sz="2800" kern="0" spc="49" dirty="0">
                <a:ln w="3175">
                  <a:noFill/>
                </a:ln>
                <a:solidFill>
                  <a:srgbClr val="7030A0"/>
                </a:solidFill>
                <a:latin typeface="Segoe UI Semibold" panose="020B0702040204020203" pitchFamily="34" charset="0"/>
                <a:cs typeface="Segoe UI Semibold" panose="020B0702040204020203" pitchFamily="34" charset="0"/>
              </a:rPr>
              <a:t>)</a:t>
            </a:r>
          </a:p>
          <a:p>
            <a:pPr defTabSz="895838">
              <a:lnSpc>
                <a:spcPct val="90000"/>
              </a:lnSpc>
              <a:spcBef>
                <a:spcPts val="400"/>
              </a:spcBef>
              <a:defRPr/>
            </a:pPr>
            <a:r>
              <a:rPr lang="ru-RU" altLang="zh-CN" sz="2000" kern="0" dirty="0">
                <a:solidFill>
                  <a:srgbClr val="7030A0"/>
                </a:solidFill>
                <a:latin typeface="Segoe UI Semilight" panose="020B0402040204020203" pitchFamily="34" charset="0"/>
                <a:cs typeface="Segoe UI Semilight" panose="020B0402040204020203" pitchFamily="34" charset="0"/>
              </a:rPr>
              <a:t>Преобразовывает текст в устную речь</a:t>
            </a:r>
            <a:endParaRPr lang="en-US" altLang="zh-CN" sz="2000" kern="0" dirty="0">
              <a:solidFill>
                <a:srgbClr val="7030A0"/>
              </a:solidFill>
              <a:latin typeface="Segoe UI Semilight" panose="020B0402040204020203" pitchFamily="34" charset="0"/>
              <a:cs typeface="Segoe UI Semilight" panose="020B0402040204020203" pitchFamily="34" charset="0"/>
            </a:endParaRPr>
          </a:p>
        </p:txBody>
      </p:sp>
      <p:sp>
        <p:nvSpPr>
          <p:cNvPr id="6" name="Title 3">
            <a:extLst>
              <a:ext uri="{FF2B5EF4-FFF2-40B4-BE49-F238E27FC236}">
                <a16:creationId xmlns:a16="http://schemas.microsoft.com/office/drawing/2014/main" id="{3A7E87D4-A9BA-4FA4-9D5F-61F7CC1546BD}"/>
              </a:ext>
            </a:extLst>
          </p:cNvPr>
          <p:cNvSpPr txBox="1">
            <a:spLocks/>
          </p:cNvSpPr>
          <p:nvPr/>
        </p:nvSpPr>
        <p:spPr>
          <a:xfrm>
            <a:off x="266700" y="289512"/>
            <a:ext cx="11658380" cy="899665"/>
          </a:xfrm>
          <a:prstGeom prst="rect">
            <a:avLst/>
          </a:prstGeom>
          <a:noFill/>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a:ln w="3175">
                  <a:noFill/>
                </a:ln>
                <a:gradFill>
                  <a:gsLst>
                    <a:gs pos="1250">
                      <a:srgbClr val="FFFFFF"/>
                    </a:gs>
                    <a:gs pos="100000">
                      <a:srgbClr val="FFFFFF"/>
                    </a:gs>
                  </a:gsLst>
                  <a:lin ang="5400000" scaled="0"/>
                </a:gradFill>
                <a:effectLst/>
                <a:latin typeface="+mj-lt"/>
                <a:ea typeface="+mn-ea"/>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srgbClr val="7030A0"/>
                </a:solidFill>
                <a:effectLst/>
                <a:uLnTx/>
                <a:uFillTx/>
                <a:latin typeface="Segoe UI Light"/>
                <a:ea typeface="+mn-ea"/>
                <a:cs typeface="Segoe UI Semibold" panose="020B0702040204020203" pitchFamily="34" charset="0"/>
              </a:rPr>
              <a:t>Bing Speech API</a:t>
            </a:r>
          </a:p>
        </p:txBody>
      </p:sp>
    </p:spTree>
    <p:extLst>
      <p:ext uri="{BB962C8B-B14F-4D97-AF65-F5344CB8AC3E}">
        <p14:creationId xmlns:p14="http://schemas.microsoft.com/office/powerpoint/2010/main" val="201281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5">
            <a:extLst>
              <a:ext uri="{FF2B5EF4-FFF2-40B4-BE49-F238E27FC236}">
                <a16:creationId xmlns:a16="http://schemas.microsoft.com/office/drawing/2014/main" id="{42F6165F-8463-4B8A-8616-CBB6082E9282}"/>
              </a:ext>
            </a:extLst>
          </p:cNvPr>
          <p:cNvSpPr/>
          <p:nvPr/>
        </p:nvSpPr>
        <p:spPr>
          <a:xfrm>
            <a:off x="266701" y="2331732"/>
            <a:ext cx="5067300" cy="2777171"/>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defTabSz="895838">
              <a:lnSpc>
                <a:spcPct val="90000"/>
              </a:lnSpc>
              <a:spcBef>
                <a:spcPts val="3000"/>
              </a:spcBef>
              <a:defRPr/>
            </a:pPr>
            <a:r>
              <a:rPr lang="ru-RU" altLang="zh-CN" sz="2800" kern="0" spc="49" dirty="0">
                <a:ln w="3175">
                  <a:noFill/>
                </a:ln>
                <a:solidFill>
                  <a:srgbClr val="7030A0"/>
                </a:solidFill>
                <a:latin typeface="Segoe UI Semibold" panose="020B0702040204020203" pitchFamily="34" charset="0"/>
                <a:cs typeface="Segoe UI Semibold" panose="020B0702040204020203" pitchFamily="34" charset="0"/>
              </a:rPr>
              <a:t>Верификация говорящего</a:t>
            </a:r>
            <a:endParaRPr lang="en-US" altLang="zh-CN" sz="2800" kern="0" spc="49" dirty="0">
              <a:ln w="3175">
                <a:noFill/>
              </a:ln>
              <a:solidFill>
                <a:srgbClr val="7030A0"/>
              </a:solidFill>
              <a:latin typeface="Segoe UI Semibold" panose="020B0702040204020203" pitchFamily="34" charset="0"/>
              <a:cs typeface="Segoe UI Semibold" panose="020B0702040204020203" pitchFamily="34" charset="0"/>
            </a:endParaRPr>
          </a:p>
          <a:p>
            <a:pPr defTabSz="895838">
              <a:lnSpc>
                <a:spcPct val="90000"/>
              </a:lnSpc>
              <a:spcBef>
                <a:spcPts val="400"/>
              </a:spcBef>
              <a:defRPr/>
            </a:pPr>
            <a:r>
              <a:rPr lang="ru-RU" altLang="zh-CN" sz="2000" kern="0" dirty="0">
                <a:solidFill>
                  <a:srgbClr val="7030A0"/>
                </a:solidFill>
                <a:latin typeface="Segoe UI Semilight" panose="020B0402040204020203" pitchFamily="34" charset="0"/>
                <a:cs typeface="Segoe UI Semilight" panose="020B0402040204020203" pitchFamily="34" charset="0"/>
              </a:rPr>
              <a:t>Используйте свой голос для проверки подлинности</a:t>
            </a:r>
            <a:endParaRPr lang="en-US" altLang="zh-CN" sz="2000" kern="0" dirty="0">
              <a:solidFill>
                <a:srgbClr val="7030A0"/>
              </a:solidFill>
              <a:latin typeface="Segoe UI Semilight" panose="020B0402040204020203" pitchFamily="34" charset="0"/>
              <a:cs typeface="Segoe UI Semilight" panose="020B0402040204020203" pitchFamily="34" charset="0"/>
            </a:endParaRPr>
          </a:p>
          <a:p>
            <a:pPr defTabSz="895838">
              <a:lnSpc>
                <a:spcPct val="90000"/>
              </a:lnSpc>
              <a:spcBef>
                <a:spcPts val="3000"/>
              </a:spcBef>
              <a:defRPr/>
            </a:pPr>
            <a:r>
              <a:rPr lang="ru-RU" altLang="zh-CN" sz="2800" kern="0" spc="49" dirty="0">
                <a:ln w="3175">
                  <a:noFill/>
                </a:ln>
                <a:solidFill>
                  <a:srgbClr val="7030A0"/>
                </a:solidFill>
                <a:latin typeface="Segoe UI Semibold" panose="020B0702040204020203" pitchFamily="34" charset="0"/>
                <a:cs typeface="Segoe UI Semibold" panose="020B0702040204020203" pitchFamily="34" charset="0"/>
              </a:rPr>
              <a:t>Идентификация говорящего</a:t>
            </a:r>
            <a:endParaRPr lang="en-US" altLang="zh-CN" sz="2800" kern="0" spc="49" dirty="0">
              <a:ln w="3175">
                <a:noFill/>
              </a:ln>
              <a:solidFill>
                <a:srgbClr val="7030A0"/>
              </a:solidFill>
              <a:latin typeface="Segoe UI Semibold" panose="020B0702040204020203" pitchFamily="34" charset="0"/>
              <a:cs typeface="Segoe UI Semibold" panose="020B0702040204020203" pitchFamily="34" charset="0"/>
            </a:endParaRPr>
          </a:p>
          <a:p>
            <a:pPr defTabSz="895838">
              <a:lnSpc>
                <a:spcPct val="90000"/>
              </a:lnSpc>
              <a:spcBef>
                <a:spcPts val="400"/>
              </a:spcBef>
              <a:defRPr/>
            </a:pPr>
            <a:r>
              <a:rPr lang="ru-RU" altLang="zh-CN" sz="2000" kern="0" dirty="0">
                <a:solidFill>
                  <a:srgbClr val="7030A0"/>
                </a:solidFill>
                <a:latin typeface="Segoe UI Semilight" panose="020B0402040204020203" pitchFamily="34" charset="0"/>
                <a:cs typeface="Segoe UI Semilight" panose="020B0402040204020203" pitchFamily="34" charset="0"/>
              </a:rPr>
              <a:t>Определение говорящего</a:t>
            </a:r>
            <a:endParaRPr lang="en-US" altLang="zh-CN" sz="2000" kern="0" dirty="0">
              <a:solidFill>
                <a:srgbClr val="7030A0"/>
              </a:solidFill>
              <a:latin typeface="Segoe UI Semilight" panose="020B0402040204020203" pitchFamily="34" charset="0"/>
              <a:cs typeface="Segoe UI Semilight" panose="020B0402040204020203" pitchFamily="34" charset="0"/>
            </a:endParaRPr>
          </a:p>
        </p:txBody>
      </p:sp>
      <p:sp>
        <p:nvSpPr>
          <p:cNvPr id="11" name="Title 3">
            <a:extLst>
              <a:ext uri="{FF2B5EF4-FFF2-40B4-BE49-F238E27FC236}">
                <a16:creationId xmlns:a16="http://schemas.microsoft.com/office/drawing/2014/main" id="{15649B3C-0A90-4059-ABB1-C6C77F1B26A3}"/>
              </a:ext>
            </a:extLst>
          </p:cNvPr>
          <p:cNvSpPr txBox="1">
            <a:spLocks/>
          </p:cNvSpPr>
          <p:nvPr/>
        </p:nvSpPr>
        <p:spPr>
          <a:xfrm>
            <a:off x="266700" y="289512"/>
            <a:ext cx="11658380" cy="899665"/>
          </a:xfrm>
          <a:prstGeom prst="rect">
            <a:avLst/>
          </a:prstGeom>
          <a:noFill/>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a:ln w="3175">
                  <a:noFill/>
                </a:ln>
                <a:gradFill>
                  <a:gsLst>
                    <a:gs pos="1250">
                      <a:srgbClr val="FFFFFF"/>
                    </a:gs>
                    <a:gs pos="100000">
                      <a:srgbClr val="FFFFFF"/>
                    </a:gs>
                  </a:gsLst>
                  <a:lin ang="5400000" scaled="0"/>
                </a:gradFill>
                <a:effectLst/>
                <a:latin typeface="+mj-lt"/>
                <a:ea typeface="+mn-ea"/>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srgbClr val="7030A0"/>
                </a:solidFill>
                <a:effectLst/>
                <a:uLnTx/>
                <a:uFillTx/>
                <a:latin typeface="Segoe UI Light"/>
                <a:ea typeface="+mn-ea"/>
                <a:cs typeface="Segoe UI Semibold" panose="020B0702040204020203" pitchFamily="34" charset="0"/>
              </a:rPr>
              <a:t>Speaker </a:t>
            </a:r>
            <a:br>
              <a:rPr kumimoji="0" lang="en-US" sz="4800" b="0" i="0" u="none" strike="noStrike" kern="1200" cap="none" spc="-100" normalizeH="0" baseline="0" noProof="0" dirty="0">
                <a:ln w="3175">
                  <a:noFill/>
                </a:ln>
                <a:solidFill>
                  <a:srgbClr val="7030A0"/>
                </a:solidFill>
                <a:effectLst/>
                <a:uLnTx/>
                <a:uFillTx/>
                <a:latin typeface="Segoe UI Light"/>
                <a:ea typeface="+mn-ea"/>
                <a:cs typeface="Segoe UI Semibold" panose="020B0702040204020203" pitchFamily="34" charset="0"/>
              </a:rPr>
            </a:br>
            <a:r>
              <a:rPr kumimoji="0" lang="en-US" sz="4800" b="0" i="0" u="none" strike="noStrike" kern="1200" cap="none" spc="-100" normalizeH="0" baseline="0" noProof="0" dirty="0">
                <a:ln w="3175">
                  <a:noFill/>
                </a:ln>
                <a:solidFill>
                  <a:srgbClr val="7030A0"/>
                </a:solidFill>
                <a:effectLst/>
                <a:uLnTx/>
                <a:uFillTx/>
                <a:latin typeface="Segoe UI Light"/>
                <a:ea typeface="+mn-ea"/>
                <a:cs typeface="Segoe UI Semibold" panose="020B0702040204020203" pitchFamily="34" charset="0"/>
              </a:rPr>
              <a:t>Recognition API</a:t>
            </a:r>
          </a:p>
        </p:txBody>
      </p:sp>
      <p:pic>
        <p:nvPicPr>
          <p:cNvPr id="12" name="Рисунок 11">
            <a:extLst>
              <a:ext uri="{FF2B5EF4-FFF2-40B4-BE49-F238E27FC236}">
                <a16:creationId xmlns:a16="http://schemas.microsoft.com/office/drawing/2014/main" id="{A40A8BD9-FDDA-473F-A9B7-4BCB56B46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896" y="0"/>
            <a:ext cx="6547104" cy="6858000"/>
          </a:xfrm>
          <a:prstGeom prst="rect">
            <a:avLst/>
          </a:prstGeom>
        </p:spPr>
      </p:pic>
    </p:spTree>
    <p:extLst>
      <p:ext uri="{BB962C8B-B14F-4D97-AF65-F5344CB8AC3E}">
        <p14:creationId xmlns:p14="http://schemas.microsoft.com/office/powerpoint/2010/main" val="239133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215377FB-985E-4922-AAF6-16469EDF60D0}"/>
              </a:ext>
            </a:extLst>
          </p:cNvPr>
          <p:cNvSpPr txBox="1">
            <a:spLocks/>
          </p:cNvSpPr>
          <p:nvPr/>
        </p:nvSpPr>
        <p:spPr>
          <a:xfrm>
            <a:off x="1214271" y="258647"/>
            <a:ext cx="10690799"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ru-RU" sz="4896" spc="-102" dirty="0">
                <a:gradFill>
                  <a:gsLst>
                    <a:gs pos="1250">
                      <a:srgbClr val="353535"/>
                    </a:gs>
                    <a:gs pos="100000">
                      <a:srgbClr val="353535"/>
                    </a:gs>
                  </a:gsLst>
                  <a:lin ang="5400000" scaled="0"/>
                </a:gradFill>
                <a:latin typeface="Segoe UI Light"/>
              </a:rPr>
              <a:t>Язык</a:t>
            </a:r>
            <a:endParaRPr lang="en-US" sz="4896" spc="-102" dirty="0">
              <a:gradFill>
                <a:gsLst>
                  <a:gs pos="1250">
                    <a:srgbClr val="353535"/>
                  </a:gs>
                  <a:gs pos="100000">
                    <a:srgbClr val="353535"/>
                  </a:gs>
                </a:gsLst>
                <a:lin ang="5400000" scaled="0"/>
              </a:gradFill>
              <a:latin typeface="Segoe UI Light"/>
            </a:endParaRPr>
          </a:p>
        </p:txBody>
      </p:sp>
      <p:sp>
        <p:nvSpPr>
          <p:cNvPr id="112" name="Rectangle 40">
            <a:extLst>
              <a:ext uri="{FF2B5EF4-FFF2-40B4-BE49-F238E27FC236}">
                <a16:creationId xmlns:a16="http://schemas.microsoft.com/office/drawing/2014/main" id="{37260953-070D-42C6-8361-CEFA7E1A31EA}"/>
              </a:ext>
            </a:extLst>
          </p:cNvPr>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 name="Group 48">
            <a:extLst>
              <a:ext uri="{FF2B5EF4-FFF2-40B4-BE49-F238E27FC236}">
                <a16:creationId xmlns:a16="http://schemas.microsoft.com/office/drawing/2014/main" id="{CA1C95B3-C295-4201-9BED-754E14EF6463}"/>
              </a:ext>
            </a:extLst>
          </p:cNvPr>
          <p:cNvGrpSpPr/>
          <p:nvPr/>
        </p:nvGrpSpPr>
        <p:grpSpPr>
          <a:xfrm>
            <a:off x="1763" y="259681"/>
            <a:ext cx="1212506" cy="976035"/>
            <a:chOff x="864" y="254613"/>
            <a:chExt cx="1188839" cy="956984"/>
          </a:xfrm>
        </p:grpSpPr>
        <p:sp>
          <p:nvSpPr>
            <p:cNvPr id="28" name="Rectangle 42">
              <a:extLst>
                <a:ext uri="{FF2B5EF4-FFF2-40B4-BE49-F238E27FC236}">
                  <a16:creationId xmlns:a16="http://schemas.microsoft.com/office/drawing/2014/main" id="{84511B86-3801-4C2E-9B57-146EC0490E51}"/>
                </a:ext>
              </a:extLst>
            </p:cNvPr>
            <p:cNvSpPr/>
            <p:nvPr/>
          </p:nvSpPr>
          <p:spPr bwMode="auto">
            <a:xfrm>
              <a:off x="864" y="254613"/>
              <a:ext cx="1188839" cy="95698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0" name="Group 34">
              <a:extLst>
                <a:ext uri="{FF2B5EF4-FFF2-40B4-BE49-F238E27FC236}">
                  <a16:creationId xmlns:a16="http://schemas.microsoft.com/office/drawing/2014/main" id="{265F3F40-6E5F-42E4-A4C8-E88AD481370E}"/>
                </a:ext>
              </a:extLst>
            </p:cNvPr>
            <p:cNvGrpSpPr>
              <a:grpSpLocks noChangeAspect="1"/>
            </p:cNvGrpSpPr>
            <p:nvPr/>
          </p:nvGrpSpPr>
          <p:grpSpPr bwMode="auto">
            <a:xfrm>
              <a:off x="272986" y="536618"/>
              <a:ext cx="634006" cy="415489"/>
              <a:chOff x="671" y="1179"/>
              <a:chExt cx="2884" cy="1890"/>
            </a:xfrm>
            <a:solidFill>
              <a:schemeClr val="bg1"/>
            </a:solidFill>
          </p:grpSpPr>
          <p:sp>
            <p:nvSpPr>
              <p:cNvPr id="31" name="Freeform 36">
                <a:extLst>
                  <a:ext uri="{FF2B5EF4-FFF2-40B4-BE49-F238E27FC236}">
                    <a16:creationId xmlns:a16="http://schemas.microsoft.com/office/drawing/2014/main" id="{4DC425C5-76DB-4E2A-8E69-391CD7DBB0C8}"/>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32" name="Freeform 37">
                <a:extLst>
                  <a:ext uri="{FF2B5EF4-FFF2-40B4-BE49-F238E27FC236}">
                    <a16:creationId xmlns:a16="http://schemas.microsoft.com/office/drawing/2014/main" id="{D8FED2B6-AB38-496B-9594-1888310C9FCC}"/>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grpSp>
      <p:sp>
        <p:nvSpPr>
          <p:cNvPr id="33" name="TextBox 32">
            <a:hlinkClick r:id="rId3" action="ppaction://hlinksldjump"/>
            <a:extLst>
              <a:ext uri="{FF2B5EF4-FFF2-40B4-BE49-F238E27FC236}">
                <a16:creationId xmlns:a16="http://schemas.microsoft.com/office/drawing/2014/main" id="{E14B58C3-B122-4F95-ABA0-F1B87F138B91}"/>
              </a:ext>
            </a:extLst>
          </p:cNvPr>
          <p:cNvSpPr txBox="1"/>
          <p:nvPr/>
        </p:nvSpPr>
        <p:spPr>
          <a:xfrm>
            <a:off x="4877654" y="5294376"/>
            <a:ext cx="2741227"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a:t>
            </a: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анализа текста</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4" name="Rectangle 102">
            <a:extLst>
              <a:ext uri="{FF2B5EF4-FFF2-40B4-BE49-F238E27FC236}">
                <a16:creationId xmlns:a16="http://schemas.microsoft.com/office/drawing/2014/main" id="{F721DDB4-4EB5-4E5D-B743-3F8572091C04}"/>
              </a:ext>
            </a:extLst>
          </p:cNvPr>
          <p:cNvSpPr/>
          <p:nvPr/>
        </p:nvSpPr>
        <p:spPr>
          <a:xfrm>
            <a:off x="4606318" y="5861159"/>
            <a:ext cx="3283898" cy="479618"/>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Легко оценивайте мнение и темы, чтобы узнать желания пользователей</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92D9D53B-7797-42DC-BB9C-48DA5E633F84}"/>
              </a:ext>
            </a:extLst>
          </p:cNvPr>
          <p:cNvSpPr txBox="1"/>
          <p:nvPr/>
        </p:nvSpPr>
        <p:spPr>
          <a:xfrm>
            <a:off x="1297100" y="2893900"/>
            <a:ext cx="2732740" cy="627299"/>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Bing для проверки орфографии</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6" name="Rectangle 119">
            <a:extLst>
              <a:ext uri="{FF2B5EF4-FFF2-40B4-BE49-F238E27FC236}">
                <a16:creationId xmlns:a16="http://schemas.microsoft.com/office/drawing/2014/main" id="{0EC8214D-540C-4F78-B0C0-F54EC13E1850}"/>
              </a:ext>
            </a:extLst>
          </p:cNvPr>
          <p:cNvSpPr/>
          <p:nvPr/>
        </p:nvSpPr>
        <p:spPr>
          <a:xfrm>
            <a:off x="1226623" y="3484284"/>
            <a:ext cx="2873694" cy="673261"/>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Обеспечьте обнаружение и исправление орфографических ошибок в своем приложении</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C7BFFE35-87CA-485F-BDC9-530D6836A670}"/>
              </a:ext>
            </a:extLst>
          </p:cNvPr>
          <p:cNvSpPr txBox="1"/>
          <p:nvPr/>
        </p:nvSpPr>
        <p:spPr>
          <a:xfrm>
            <a:off x="4770696" y="3002319"/>
            <a:ext cx="2955142"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a:t>
            </a: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веб-модели языка</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8" name="Rectangle 130">
            <a:extLst>
              <a:ext uri="{FF2B5EF4-FFF2-40B4-BE49-F238E27FC236}">
                <a16:creationId xmlns:a16="http://schemas.microsoft.com/office/drawing/2014/main" id="{6F141804-22DF-441E-944D-BCA6D4702D4C}"/>
              </a:ext>
            </a:extLst>
          </p:cNvPr>
          <p:cNvSpPr/>
          <p:nvPr/>
        </p:nvSpPr>
        <p:spPr>
          <a:xfrm>
            <a:off x="4716930" y="3484284"/>
            <a:ext cx="3062675" cy="673261"/>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Используйте прогнозные модели языка, построенные на основании данных веб-масштабирования</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F97A93F0-5048-4269-AC1A-918323DACFDA}"/>
              </a:ext>
            </a:extLst>
          </p:cNvPr>
          <p:cNvSpPr txBox="1"/>
          <p:nvPr/>
        </p:nvSpPr>
        <p:spPr>
          <a:xfrm>
            <a:off x="8390753" y="3004571"/>
            <a:ext cx="2647119" cy="405956"/>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a:t>
            </a: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лингвистического анализа</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63" name="Rectangle 141">
            <a:extLst>
              <a:ext uri="{FF2B5EF4-FFF2-40B4-BE49-F238E27FC236}">
                <a16:creationId xmlns:a16="http://schemas.microsoft.com/office/drawing/2014/main" id="{3CB00E3E-C608-44E5-9F89-E17A76F639C8}"/>
              </a:ext>
            </a:extLst>
          </p:cNvPr>
          <p:cNvSpPr/>
          <p:nvPr/>
        </p:nvSpPr>
        <p:spPr>
          <a:xfrm>
            <a:off x="8277465" y="3581105"/>
            <a:ext cx="2873694" cy="479618"/>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Упростите сложные концепции языка и анализируйте текст</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64" name="TextBox 63">
            <a:extLst>
              <a:ext uri="{FF2B5EF4-FFF2-40B4-BE49-F238E27FC236}">
                <a16:creationId xmlns:a16="http://schemas.microsoft.com/office/drawing/2014/main" id="{798E75F4-62B1-4E0C-9C41-4D09AB51C26A}"/>
              </a:ext>
            </a:extLst>
          </p:cNvPr>
          <p:cNvSpPr txBox="1"/>
          <p:nvPr/>
        </p:nvSpPr>
        <p:spPr>
          <a:xfrm>
            <a:off x="1233366" y="5179295"/>
            <a:ext cx="2860208" cy="74127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Understanding </a:t>
            </a:r>
            <a:b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Intelligent Service</a:t>
            </a:r>
          </a:p>
        </p:txBody>
      </p:sp>
      <p:sp>
        <p:nvSpPr>
          <p:cNvPr id="65" name="Rectangle 152">
            <a:extLst>
              <a:ext uri="{FF2B5EF4-FFF2-40B4-BE49-F238E27FC236}">
                <a16:creationId xmlns:a16="http://schemas.microsoft.com/office/drawing/2014/main" id="{9A8078AE-AF50-48BE-994E-3D235F323F5E}"/>
              </a:ext>
            </a:extLst>
          </p:cNvPr>
          <p:cNvSpPr/>
          <p:nvPr/>
        </p:nvSpPr>
        <p:spPr>
          <a:xfrm>
            <a:off x="1112399" y="5861159"/>
            <a:ext cx="3102142" cy="479618"/>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Научите свои приложения понимать команды пользователей</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66" name="Rectangle 155">
            <a:extLst>
              <a:ext uri="{FF2B5EF4-FFF2-40B4-BE49-F238E27FC236}">
                <a16:creationId xmlns:a16="http://schemas.microsoft.com/office/drawing/2014/main" id="{9B678168-4A31-4C57-B9F0-617955055A6A}"/>
              </a:ext>
            </a:extLst>
          </p:cNvPr>
          <p:cNvSpPr/>
          <p:nvPr/>
        </p:nvSpPr>
        <p:spPr>
          <a:xfrm>
            <a:off x="8343102" y="5856289"/>
            <a:ext cx="2742421" cy="489359"/>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Легко выполняйте машинный перевод текста</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5AB2CD8-0DE3-4BA1-B6BD-D3A45D0B2A63}"/>
              </a:ext>
            </a:extLst>
          </p:cNvPr>
          <p:cNvSpPr txBox="1"/>
          <p:nvPr/>
        </p:nvSpPr>
        <p:spPr>
          <a:xfrm>
            <a:off x="8562856" y="5294472"/>
            <a:ext cx="2302912" cy="510919"/>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Translator Text API</a:t>
            </a:r>
          </a:p>
        </p:txBody>
      </p:sp>
      <p:sp>
        <p:nvSpPr>
          <p:cNvPr id="68" name="Freeform 5">
            <a:extLst>
              <a:ext uri="{FF2B5EF4-FFF2-40B4-BE49-F238E27FC236}">
                <a16:creationId xmlns:a16="http://schemas.microsoft.com/office/drawing/2014/main" id="{0A2C8BBF-0804-4F3A-98A1-D07C1BC5A2E9}"/>
              </a:ext>
            </a:extLst>
          </p:cNvPr>
          <p:cNvSpPr>
            <a:spLocks noEditPoints="1"/>
          </p:cNvSpPr>
          <p:nvPr/>
        </p:nvSpPr>
        <p:spPr bwMode="auto">
          <a:xfrm>
            <a:off x="2356329" y="2022179"/>
            <a:ext cx="614283" cy="615581"/>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nvGrpSpPr>
          <p:cNvPr id="69" name="Group 8">
            <a:extLst>
              <a:ext uri="{FF2B5EF4-FFF2-40B4-BE49-F238E27FC236}">
                <a16:creationId xmlns:a16="http://schemas.microsoft.com/office/drawing/2014/main" id="{1EAA5308-E7CA-403E-8271-7EC751051783}"/>
              </a:ext>
            </a:extLst>
          </p:cNvPr>
          <p:cNvGrpSpPr>
            <a:grpSpLocks noChangeAspect="1"/>
          </p:cNvGrpSpPr>
          <p:nvPr/>
        </p:nvGrpSpPr>
        <p:grpSpPr bwMode="auto">
          <a:xfrm>
            <a:off x="9302669" y="2117096"/>
            <a:ext cx="823287" cy="425747"/>
            <a:chOff x="3" y="0"/>
            <a:chExt cx="3123" cy="1615"/>
          </a:xfrm>
          <a:solidFill>
            <a:srgbClr val="047CDA"/>
          </a:solidFill>
        </p:grpSpPr>
        <p:sp>
          <p:nvSpPr>
            <p:cNvPr id="70" name="Freeform 9">
              <a:extLst>
                <a:ext uri="{FF2B5EF4-FFF2-40B4-BE49-F238E27FC236}">
                  <a16:creationId xmlns:a16="http://schemas.microsoft.com/office/drawing/2014/main" id="{6594A5AC-39A9-4A12-9BFF-F09C70963C9F}"/>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71" name="Freeform 10">
              <a:extLst>
                <a:ext uri="{FF2B5EF4-FFF2-40B4-BE49-F238E27FC236}">
                  <a16:creationId xmlns:a16="http://schemas.microsoft.com/office/drawing/2014/main" id="{87C99704-F319-4801-9C94-DDFA484D1ED0}"/>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72" name="Freeform 11">
              <a:extLst>
                <a:ext uri="{FF2B5EF4-FFF2-40B4-BE49-F238E27FC236}">
                  <a16:creationId xmlns:a16="http://schemas.microsoft.com/office/drawing/2014/main" id="{C42A4307-5A6A-4659-996A-21530731F46F}"/>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73" name="Freeform 12">
              <a:extLst>
                <a:ext uri="{FF2B5EF4-FFF2-40B4-BE49-F238E27FC236}">
                  <a16:creationId xmlns:a16="http://schemas.microsoft.com/office/drawing/2014/main" id="{E64771B7-7280-4F54-B7A7-0E39640BEA72}"/>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sp>
        <p:nvSpPr>
          <p:cNvPr id="74" name="Freeform 16">
            <a:extLst>
              <a:ext uri="{FF2B5EF4-FFF2-40B4-BE49-F238E27FC236}">
                <a16:creationId xmlns:a16="http://schemas.microsoft.com/office/drawing/2014/main" id="{F44EC155-60B0-46FD-9CBA-E6021110C12A}"/>
              </a:ext>
            </a:extLst>
          </p:cNvPr>
          <p:cNvSpPr>
            <a:spLocks noEditPoints="1"/>
          </p:cNvSpPr>
          <p:nvPr/>
        </p:nvSpPr>
        <p:spPr bwMode="auto">
          <a:xfrm>
            <a:off x="2349084" y="4419252"/>
            <a:ext cx="628773" cy="550565"/>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75" name="Freeform 20">
            <a:extLst>
              <a:ext uri="{FF2B5EF4-FFF2-40B4-BE49-F238E27FC236}">
                <a16:creationId xmlns:a16="http://schemas.microsoft.com/office/drawing/2014/main" id="{84FD45DF-E884-4663-94D4-C7E7E8B42632}"/>
              </a:ext>
            </a:extLst>
          </p:cNvPr>
          <p:cNvSpPr>
            <a:spLocks noEditPoints="1"/>
          </p:cNvSpPr>
          <p:nvPr/>
        </p:nvSpPr>
        <p:spPr bwMode="auto">
          <a:xfrm>
            <a:off x="5915050" y="4465610"/>
            <a:ext cx="666434" cy="457848"/>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nvGrpSpPr>
          <p:cNvPr id="76" name="Group 23">
            <a:extLst>
              <a:ext uri="{FF2B5EF4-FFF2-40B4-BE49-F238E27FC236}">
                <a16:creationId xmlns:a16="http://schemas.microsoft.com/office/drawing/2014/main" id="{0CFE3607-8A92-4C6F-8740-63869BD7F2D7}"/>
              </a:ext>
            </a:extLst>
          </p:cNvPr>
          <p:cNvGrpSpPr>
            <a:grpSpLocks noChangeAspect="1"/>
          </p:cNvGrpSpPr>
          <p:nvPr/>
        </p:nvGrpSpPr>
        <p:grpSpPr bwMode="auto">
          <a:xfrm>
            <a:off x="9405959" y="4385397"/>
            <a:ext cx="616707" cy="618275"/>
            <a:chOff x="0" y="2"/>
            <a:chExt cx="2361" cy="2367"/>
          </a:xfrm>
          <a:solidFill>
            <a:srgbClr val="047CDA"/>
          </a:solidFill>
        </p:grpSpPr>
        <p:sp>
          <p:nvSpPr>
            <p:cNvPr id="77" name="Freeform 24">
              <a:extLst>
                <a:ext uri="{FF2B5EF4-FFF2-40B4-BE49-F238E27FC236}">
                  <a16:creationId xmlns:a16="http://schemas.microsoft.com/office/drawing/2014/main" id="{0C94FB86-D5A3-478F-B563-38B2E1231EC0}"/>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78" name="Freeform 25">
              <a:extLst>
                <a:ext uri="{FF2B5EF4-FFF2-40B4-BE49-F238E27FC236}">
                  <a16:creationId xmlns:a16="http://schemas.microsoft.com/office/drawing/2014/main" id="{5984C20D-949E-46D6-AF51-D0A9B0362408}"/>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79" name="Freeform 26">
              <a:extLst>
                <a:ext uri="{FF2B5EF4-FFF2-40B4-BE49-F238E27FC236}">
                  <a16:creationId xmlns:a16="http://schemas.microsoft.com/office/drawing/2014/main" id="{97F28C66-58FC-4FA6-93AA-76501B35FB13}"/>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80" name="Freeform 27">
              <a:extLst>
                <a:ext uri="{FF2B5EF4-FFF2-40B4-BE49-F238E27FC236}">
                  <a16:creationId xmlns:a16="http://schemas.microsoft.com/office/drawing/2014/main" id="{EE2B3A81-1AD4-429D-8619-745DF6FD51F4}"/>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sp>
        <p:nvSpPr>
          <p:cNvPr id="81" name="Freeform 31">
            <a:extLst>
              <a:ext uri="{FF2B5EF4-FFF2-40B4-BE49-F238E27FC236}">
                <a16:creationId xmlns:a16="http://schemas.microsoft.com/office/drawing/2014/main" id="{F8D2A84A-B920-4279-919F-D13709D787C7}"/>
              </a:ext>
            </a:extLst>
          </p:cNvPr>
          <p:cNvSpPr>
            <a:spLocks noEditPoints="1"/>
          </p:cNvSpPr>
          <p:nvPr/>
        </p:nvSpPr>
        <p:spPr bwMode="auto">
          <a:xfrm>
            <a:off x="5848017" y="2165228"/>
            <a:ext cx="800500" cy="329482"/>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Tree>
    <p:extLst>
      <p:ext uri="{BB962C8B-B14F-4D97-AF65-F5344CB8AC3E}">
        <p14:creationId xmlns:p14="http://schemas.microsoft.com/office/powerpoint/2010/main" val="23473833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 decel="9000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accel="8000" decel="9200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 calcmode="lin" valueType="num">
                                      <p:cBhvr>
                                        <p:cTn id="20" dur="500" fill="hold"/>
                                        <p:tgtEl>
                                          <p:spTgt spid="81"/>
                                        </p:tgtEl>
                                        <p:attrNameLst>
                                          <p:attrName>ppt_w</p:attrName>
                                        </p:attrNameLst>
                                      </p:cBhvr>
                                      <p:tavLst>
                                        <p:tav tm="0">
                                          <p:val>
                                            <p:fltVal val="0"/>
                                          </p:val>
                                        </p:tav>
                                        <p:tav tm="100000">
                                          <p:val>
                                            <p:strVal val="#ppt_w"/>
                                          </p:val>
                                        </p:tav>
                                      </p:tavLst>
                                    </p:anim>
                                    <p:anim calcmode="lin" valueType="num">
                                      <p:cBhvr>
                                        <p:cTn id="21" dur="500" fill="hold"/>
                                        <p:tgtEl>
                                          <p:spTgt spid="81"/>
                                        </p:tgtEl>
                                        <p:attrNameLst>
                                          <p:attrName>ppt_h</p:attrName>
                                        </p:attrNameLst>
                                      </p:cBhvr>
                                      <p:tavLst>
                                        <p:tav tm="0">
                                          <p:val>
                                            <p:fltVal val="0"/>
                                          </p:val>
                                        </p:tav>
                                        <p:tav tm="100000">
                                          <p:val>
                                            <p:strVal val="#ppt_h"/>
                                          </p:val>
                                        </p:tav>
                                      </p:tavLst>
                                    </p:anim>
                                    <p:animEffect transition="in" filter="fade">
                                      <p:cBhvr>
                                        <p:cTn id="22" dur="500"/>
                                        <p:tgtEl>
                                          <p:spTgt spid="81"/>
                                        </p:tgtEl>
                                      </p:cBhvr>
                                    </p:animEffect>
                                  </p:childTnLst>
                                </p:cTn>
                              </p:par>
                              <p:par>
                                <p:cTn id="23" presetID="53" presetClass="entr" presetSubtype="16"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p:cTn id="25" dur="500" fill="hold"/>
                                        <p:tgtEl>
                                          <p:spTgt spid="69"/>
                                        </p:tgtEl>
                                        <p:attrNameLst>
                                          <p:attrName>ppt_w</p:attrName>
                                        </p:attrNameLst>
                                      </p:cBhvr>
                                      <p:tavLst>
                                        <p:tav tm="0">
                                          <p:val>
                                            <p:fltVal val="0"/>
                                          </p:val>
                                        </p:tav>
                                        <p:tav tm="100000">
                                          <p:val>
                                            <p:strVal val="#ppt_w"/>
                                          </p:val>
                                        </p:tav>
                                      </p:tavLst>
                                    </p:anim>
                                    <p:anim calcmode="lin" valueType="num">
                                      <p:cBhvr>
                                        <p:cTn id="26" dur="500" fill="hold"/>
                                        <p:tgtEl>
                                          <p:spTgt spid="69"/>
                                        </p:tgtEl>
                                        <p:attrNameLst>
                                          <p:attrName>ppt_h</p:attrName>
                                        </p:attrNameLst>
                                      </p:cBhvr>
                                      <p:tavLst>
                                        <p:tav tm="0">
                                          <p:val>
                                            <p:fltVal val="0"/>
                                          </p:val>
                                        </p:tav>
                                        <p:tav tm="100000">
                                          <p:val>
                                            <p:strVal val="#ppt_h"/>
                                          </p:val>
                                        </p:tav>
                                      </p:tavLst>
                                    </p:anim>
                                    <p:animEffect transition="in" filter="fade">
                                      <p:cBhvr>
                                        <p:cTn id="27" dur="500"/>
                                        <p:tgtEl>
                                          <p:spTgt spid="69"/>
                                        </p:tgtEl>
                                      </p:cBhvr>
                                    </p:animEffect>
                                  </p:childTnLst>
                                </p:cTn>
                              </p:par>
                              <p:par>
                                <p:cTn id="28" presetID="53" presetClass="entr" presetSubtype="16"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 calcmode="lin" valueType="num">
                                      <p:cBhvr>
                                        <p:cTn id="30" dur="500" fill="hold"/>
                                        <p:tgtEl>
                                          <p:spTgt spid="76"/>
                                        </p:tgtEl>
                                        <p:attrNameLst>
                                          <p:attrName>ppt_w</p:attrName>
                                        </p:attrNameLst>
                                      </p:cBhvr>
                                      <p:tavLst>
                                        <p:tav tm="0">
                                          <p:val>
                                            <p:fltVal val="0"/>
                                          </p:val>
                                        </p:tav>
                                        <p:tav tm="100000">
                                          <p:val>
                                            <p:strVal val="#ppt_w"/>
                                          </p:val>
                                        </p:tav>
                                      </p:tavLst>
                                    </p:anim>
                                    <p:anim calcmode="lin" valueType="num">
                                      <p:cBhvr>
                                        <p:cTn id="31" dur="500" fill="hold"/>
                                        <p:tgtEl>
                                          <p:spTgt spid="76"/>
                                        </p:tgtEl>
                                        <p:attrNameLst>
                                          <p:attrName>ppt_h</p:attrName>
                                        </p:attrNameLst>
                                      </p:cBhvr>
                                      <p:tavLst>
                                        <p:tav tm="0">
                                          <p:val>
                                            <p:fltVal val="0"/>
                                          </p:val>
                                        </p:tav>
                                        <p:tav tm="100000">
                                          <p:val>
                                            <p:strVal val="#ppt_h"/>
                                          </p:val>
                                        </p:tav>
                                      </p:tavLst>
                                    </p:anim>
                                    <p:animEffect transition="in" filter="fade">
                                      <p:cBhvr>
                                        <p:cTn id="32" dur="500"/>
                                        <p:tgtEl>
                                          <p:spTgt spid="7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p:cTn id="35" dur="500" fill="hold"/>
                                        <p:tgtEl>
                                          <p:spTgt spid="75"/>
                                        </p:tgtEl>
                                        <p:attrNameLst>
                                          <p:attrName>ppt_w</p:attrName>
                                        </p:attrNameLst>
                                      </p:cBhvr>
                                      <p:tavLst>
                                        <p:tav tm="0">
                                          <p:val>
                                            <p:fltVal val="0"/>
                                          </p:val>
                                        </p:tav>
                                        <p:tav tm="100000">
                                          <p:val>
                                            <p:strVal val="#ppt_w"/>
                                          </p:val>
                                        </p:tav>
                                      </p:tavLst>
                                    </p:anim>
                                    <p:anim calcmode="lin" valueType="num">
                                      <p:cBhvr>
                                        <p:cTn id="36" dur="500" fill="hold"/>
                                        <p:tgtEl>
                                          <p:spTgt spid="75"/>
                                        </p:tgtEl>
                                        <p:attrNameLst>
                                          <p:attrName>ppt_h</p:attrName>
                                        </p:attrNameLst>
                                      </p:cBhvr>
                                      <p:tavLst>
                                        <p:tav tm="0">
                                          <p:val>
                                            <p:fltVal val="0"/>
                                          </p:val>
                                        </p:tav>
                                        <p:tav tm="100000">
                                          <p:val>
                                            <p:strVal val="#ppt_h"/>
                                          </p:val>
                                        </p:tav>
                                      </p:tavLst>
                                    </p:anim>
                                    <p:animEffect transition="in" filter="fade">
                                      <p:cBhvr>
                                        <p:cTn id="37" dur="500"/>
                                        <p:tgtEl>
                                          <p:spTgt spid="7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animEffect transition="in" filter="fade">
                                      <p:cBhvr>
                                        <p:cTn id="42" dur="500"/>
                                        <p:tgtEl>
                                          <p:spTgt spid="74"/>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p:bldP spid="34" grpId="0"/>
      <p:bldP spid="35" grpId="0"/>
      <p:bldP spid="36" grpId="0"/>
      <p:bldP spid="37" grpId="0"/>
      <p:bldP spid="38" grpId="0"/>
      <p:bldP spid="39" grpId="0"/>
      <p:bldP spid="63" grpId="0"/>
      <p:bldP spid="64" grpId="0"/>
      <p:bldP spid="65" grpId="0"/>
      <p:bldP spid="66" grpId="0"/>
      <p:bldP spid="67" grpId="0"/>
      <p:bldP spid="68" grpId="0" animBg="1"/>
      <p:bldP spid="74" grpId="0" animBg="1"/>
      <p:bldP spid="75" grpId="0" animBg="1"/>
      <p:bldP spid="8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Группа 16">
            <a:extLst>
              <a:ext uri="{FF2B5EF4-FFF2-40B4-BE49-F238E27FC236}">
                <a16:creationId xmlns:a16="http://schemas.microsoft.com/office/drawing/2014/main" id="{EC5EAB2A-93CF-4981-BB3E-776D77EFABB6}"/>
              </a:ext>
            </a:extLst>
          </p:cNvPr>
          <p:cNvGrpSpPr/>
          <p:nvPr/>
        </p:nvGrpSpPr>
        <p:grpSpPr>
          <a:xfrm>
            <a:off x="1214438" y="2208638"/>
            <a:ext cx="10315574" cy="3509962"/>
            <a:chOff x="1214438" y="2208638"/>
            <a:chExt cx="10315574" cy="3509962"/>
          </a:xfrm>
        </p:grpSpPr>
        <p:grpSp>
          <p:nvGrpSpPr>
            <p:cNvPr id="16" name="Группа 15">
              <a:extLst>
                <a:ext uri="{FF2B5EF4-FFF2-40B4-BE49-F238E27FC236}">
                  <a16:creationId xmlns:a16="http://schemas.microsoft.com/office/drawing/2014/main" id="{24EF251A-5B32-4679-85FC-B093A112079C}"/>
                </a:ext>
              </a:extLst>
            </p:cNvPr>
            <p:cNvGrpSpPr/>
            <p:nvPr/>
          </p:nvGrpSpPr>
          <p:grpSpPr>
            <a:xfrm>
              <a:off x="1214438" y="2208638"/>
              <a:ext cx="10315574" cy="3509962"/>
              <a:chOff x="1214438" y="2208638"/>
              <a:chExt cx="10315574" cy="3509962"/>
            </a:xfrm>
          </p:grpSpPr>
          <p:sp>
            <p:nvSpPr>
              <p:cNvPr id="7" name="Прямоугольник 6">
                <a:extLst>
                  <a:ext uri="{FF2B5EF4-FFF2-40B4-BE49-F238E27FC236}">
                    <a16:creationId xmlns:a16="http://schemas.microsoft.com/office/drawing/2014/main" id="{B544B692-31B7-4D91-9693-F9DCDB1C3EF0}"/>
                  </a:ext>
                </a:extLst>
              </p:cNvPr>
              <p:cNvSpPr/>
              <p:nvPr/>
            </p:nvSpPr>
            <p:spPr>
              <a:xfrm>
                <a:off x="3752325" y="2447345"/>
                <a:ext cx="7777687" cy="3032548"/>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Овал 5">
                <a:extLst>
                  <a:ext uri="{FF2B5EF4-FFF2-40B4-BE49-F238E27FC236}">
                    <a16:creationId xmlns:a16="http://schemas.microsoft.com/office/drawing/2014/main" id="{E1FC336C-4738-4FA8-AA01-7F3089FF4ADF}"/>
                  </a:ext>
                </a:extLst>
              </p:cNvPr>
              <p:cNvSpPr/>
              <p:nvPr/>
            </p:nvSpPr>
            <p:spPr>
              <a:xfrm>
                <a:off x="1214438" y="2208638"/>
                <a:ext cx="3509962" cy="3509962"/>
              </a:xfrm>
              <a:prstGeom prst="ellipse">
                <a:avLst/>
              </a:prstGeom>
              <a:blipFill dpi="0" rotWithShape="1">
                <a:blip r:embed="rId3"/>
                <a:srcRect/>
                <a:stretch>
                  <a:fillRect/>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Группа 14">
              <a:extLst>
                <a:ext uri="{FF2B5EF4-FFF2-40B4-BE49-F238E27FC236}">
                  <a16:creationId xmlns:a16="http://schemas.microsoft.com/office/drawing/2014/main" id="{93F8AF97-C704-420B-AE89-DA9AC73462EF}"/>
                </a:ext>
              </a:extLst>
            </p:cNvPr>
            <p:cNvGrpSpPr/>
            <p:nvPr/>
          </p:nvGrpSpPr>
          <p:grpSpPr>
            <a:xfrm>
              <a:off x="5298018" y="4073031"/>
              <a:ext cx="3633207" cy="1017477"/>
              <a:chOff x="5298018" y="4073031"/>
              <a:chExt cx="3633207" cy="1017477"/>
            </a:xfrm>
          </p:grpSpPr>
          <p:pic>
            <p:nvPicPr>
              <p:cNvPr id="1026" name="Picture 2" descr="Ð ÐµÐ·ÑÐ»ÑÑÐ°Ñ Ð¿Ð¾ÑÑÐºÑ Ð·Ð¾Ð±ÑÐ°Ð¶ÐµÐ½Ñ Ð·Ð° Ð·Ð°Ð¿Ð¸ÑÐ¾Ð¼ &quot;linkedin png&quot;">
                <a:extLst>
                  <a:ext uri="{FF2B5EF4-FFF2-40B4-BE49-F238E27FC236}">
                    <a16:creationId xmlns:a16="http://schemas.microsoft.com/office/drawing/2014/main" id="{C76BD255-63C4-4E5C-B312-62C2F9F80AE6}"/>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5298018" y="4073031"/>
                <a:ext cx="430910" cy="430910"/>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a:extLst>
                  <a:ext uri="{FF2B5EF4-FFF2-40B4-BE49-F238E27FC236}">
                    <a16:creationId xmlns:a16="http://schemas.microsoft.com/office/drawing/2014/main" id="{456D6B84-89B9-4878-8046-613C653B0245}"/>
                  </a:ext>
                </a:extLst>
              </p:cNvPr>
              <p:cNvSpPr/>
              <p:nvPr/>
            </p:nvSpPr>
            <p:spPr>
              <a:xfrm>
                <a:off x="5701366" y="4103820"/>
                <a:ext cx="3229859" cy="369332"/>
              </a:xfrm>
              <a:prstGeom prst="rect">
                <a:avLst/>
              </a:prstGeom>
            </p:spPr>
            <p:txBody>
              <a:bodyPr wrap="none">
                <a:spAutoFit/>
              </a:bodyPr>
              <a:lstStyle/>
              <a:p>
                <a:pPr lvl="0"/>
                <a:r>
                  <a:rPr lang="en-US" spc="-102" dirty="0">
                    <a:ln w="3175">
                      <a:noFill/>
                    </a:ln>
                    <a:solidFill>
                      <a:schemeClr val="bg1"/>
                    </a:solidFill>
                    <a:latin typeface="Segoe UI Light"/>
                    <a:cs typeface="Segoe UI" pitchFamily="34" charset="0"/>
                  </a:rPr>
                  <a:t>linkedin.com/in/sergey-onishchenko</a:t>
                </a:r>
              </a:p>
            </p:txBody>
          </p:sp>
          <p:pic>
            <p:nvPicPr>
              <p:cNvPr id="1028" name="Picture 4" descr="Ð ÐµÐ·ÑÐ»ÑÑÐ°Ñ Ð¿Ð¾ÑÑÐºÑ Ð·Ð¾Ð±ÑÐ°Ð¶ÐµÐ½Ñ Ð·Ð° Ð·Ð°Ð¿Ð¸ÑÐ¾Ð¼ &quot;telegram logo&quot;">
                <a:extLst>
                  <a:ext uri="{FF2B5EF4-FFF2-40B4-BE49-F238E27FC236}">
                    <a16:creationId xmlns:a16="http://schemas.microsoft.com/office/drawing/2014/main" id="{03546075-39E7-4C81-B182-CC147CCA04CF}"/>
                  </a:ext>
                </a:extLst>
              </p:cNvPr>
              <p:cNvPicPr>
                <a:picLocks noChangeAspect="1" noChangeArrowheads="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98589" y="4660740"/>
                <a:ext cx="429768" cy="429768"/>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a:extLst>
                  <a:ext uri="{FF2B5EF4-FFF2-40B4-BE49-F238E27FC236}">
                    <a16:creationId xmlns:a16="http://schemas.microsoft.com/office/drawing/2014/main" id="{99333F2D-B457-47FA-8086-3EFBFCF48AB1}"/>
                  </a:ext>
                </a:extLst>
              </p:cNvPr>
              <p:cNvSpPr/>
              <p:nvPr/>
            </p:nvSpPr>
            <p:spPr>
              <a:xfrm>
                <a:off x="5701366" y="4690958"/>
                <a:ext cx="1090170" cy="369332"/>
              </a:xfrm>
              <a:prstGeom prst="rect">
                <a:avLst/>
              </a:prstGeom>
            </p:spPr>
            <p:txBody>
              <a:bodyPr wrap="none">
                <a:spAutoFit/>
              </a:bodyPr>
              <a:lstStyle/>
              <a:p>
                <a:r>
                  <a:rPr lang="en-US" spc="-102" dirty="0">
                    <a:ln w="3175">
                      <a:noFill/>
                    </a:ln>
                    <a:solidFill>
                      <a:schemeClr val="bg1"/>
                    </a:solidFill>
                    <a:latin typeface="Segoe UI Light"/>
                    <a:cs typeface="Segoe UI" pitchFamily="34" charset="0"/>
                  </a:rPr>
                  <a:t>@geekmn</a:t>
                </a:r>
              </a:p>
            </p:txBody>
          </p:sp>
        </p:grpSp>
      </p:grpSp>
      <p:sp>
        <p:nvSpPr>
          <p:cNvPr id="2" name="Заголовок 1">
            <a:extLst>
              <a:ext uri="{FF2B5EF4-FFF2-40B4-BE49-F238E27FC236}">
                <a16:creationId xmlns:a16="http://schemas.microsoft.com/office/drawing/2014/main" id="{2FC7DB0A-DF14-4337-AB55-6E24EBE08D0C}"/>
              </a:ext>
            </a:extLst>
          </p:cNvPr>
          <p:cNvSpPr>
            <a:spLocks noGrp="1"/>
          </p:cNvSpPr>
          <p:nvPr>
            <p:ph type="ctrTitle"/>
          </p:nvPr>
        </p:nvSpPr>
        <p:spPr>
          <a:xfrm>
            <a:off x="5014564" y="2388708"/>
            <a:ext cx="5012963" cy="785811"/>
          </a:xfrm>
        </p:spPr>
        <p:txBody>
          <a:bodyPr>
            <a:normAutofit fontScale="90000"/>
          </a:bodyPr>
          <a:lstStyle/>
          <a:p>
            <a:pPr lvl="0" algn="l" defTabSz="914367">
              <a:defRPr/>
            </a:pPr>
            <a:r>
              <a:rPr lang="ru-RU" sz="4400" spc="-102" dirty="0">
                <a:ln w="3175">
                  <a:noFill/>
                </a:ln>
                <a:solidFill>
                  <a:srgbClr val="FFFFFF"/>
                </a:solidFill>
                <a:latin typeface="Segoe UI Light"/>
                <a:ea typeface="+mn-ea"/>
                <a:cs typeface="Segoe UI" pitchFamily="34" charset="0"/>
              </a:rPr>
              <a:t>Сергей Онищенко</a:t>
            </a:r>
            <a:endParaRPr lang="en-US" sz="4400" spc="-102" dirty="0">
              <a:ln w="3175">
                <a:noFill/>
              </a:ln>
              <a:solidFill>
                <a:srgbClr val="FFFFFF"/>
              </a:solidFill>
              <a:latin typeface="Segoe UI Light"/>
              <a:ea typeface="+mn-ea"/>
              <a:cs typeface="Segoe UI" pitchFamily="34" charset="0"/>
            </a:endParaRPr>
          </a:p>
        </p:txBody>
      </p:sp>
      <p:sp>
        <p:nvSpPr>
          <p:cNvPr id="3" name="Подзаголовок 2">
            <a:extLst>
              <a:ext uri="{FF2B5EF4-FFF2-40B4-BE49-F238E27FC236}">
                <a16:creationId xmlns:a16="http://schemas.microsoft.com/office/drawing/2014/main" id="{D6BA5AD0-117E-4C05-855E-1360A9091AF1}"/>
              </a:ext>
            </a:extLst>
          </p:cNvPr>
          <p:cNvSpPr>
            <a:spLocks noGrp="1"/>
          </p:cNvSpPr>
          <p:nvPr>
            <p:ph type="subTitle" idx="1"/>
          </p:nvPr>
        </p:nvSpPr>
        <p:spPr>
          <a:xfrm>
            <a:off x="5298018" y="3212146"/>
            <a:ext cx="4446057" cy="1028991"/>
          </a:xfrm>
        </p:spPr>
        <p:txBody>
          <a:bodyPr>
            <a:normAutofit/>
          </a:bodyPr>
          <a:lstStyle/>
          <a:p>
            <a:pPr lvl="0" algn="l">
              <a:lnSpc>
                <a:spcPct val="100000"/>
              </a:lnSpc>
              <a:spcBef>
                <a:spcPts val="0"/>
              </a:spcBef>
            </a:pPr>
            <a:r>
              <a:rPr lang="ru-RU" spc="-102" dirty="0">
                <a:ln w="3175">
                  <a:noFill/>
                </a:ln>
                <a:solidFill>
                  <a:schemeClr val="bg1"/>
                </a:solidFill>
                <a:latin typeface="Segoe UI Light"/>
                <a:cs typeface="Segoe UI" pitchFamily="34" charset="0"/>
              </a:rPr>
              <a:t>Студент 3 курса</a:t>
            </a:r>
          </a:p>
          <a:p>
            <a:pPr lvl="0" algn="l">
              <a:lnSpc>
                <a:spcPct val="100000"/>
              </a:lnSpc>
              <a:spcBef>
                <a:spcPts val="0"/>
              </a:spcBef>
            </a:pPr>
            <a:r>
              <a:rPr lang="ru-RU" spc="-102" dirty="0">
                <a:ln w="3175">
                  <a:noFill/>
                </a:ln>
                <a:solidFill>
                  <a:schemeClr val="bg1"/>
                </a:solidFill>
                <a:latin typeface="Segoe UI Light"/>
                <a:cs typeface="Segoe UI" pitchFamily="34" charset="0"/>
              </a:rPr>
              <a:t>ХНЕУ им. Кузнеца</a:t>
            </a:r>
          </a:p>
        </p:txBody>
      </p:sp>
    </p:spTree>
    <p:extLst>
      <p:ext uri="{BB962C8B-B14F-4D97-AF65-F5344CB8AC3E}">
        <p14:creationId xmlns:p14="http://schemas.microsoft.com/office/powerpoint/2010/main" val="2255797912"/>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7E113CF-904F-4B80-A92F-24FA4AB0CC7C}"/>
              </a:ext>
            </a:extLst>
          </p:cNvPr>
          <p:cNvSpPr/>
          <p:nvPr/>
        </p:nvSpPr>
        <p:spPr bwMode="auto">
          <a:xfrm>
            <a:off x="0" y="0"/>
            <a:ext cx="5638800" cy="68580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a:xfrm>
            <a:off x="266700" y="289512"/>
            <a:ext cx="5056414" cy="1684434"/>
          </a:xfrm>
        </p:spPr>
        <p:txBody>
          <a:bodyPr>
            <a:normAutofit/>
          </a:bodyPr>
          <a:lstStyle/>
          <a:p>
            <a:r>
              <a:rPr lang="ru-RU" spc="-100" dirty="0">
                <a:ln w="3175">
                  <a:noFill/>
                </a:ln>
                <a:latin typeface="Segoe UI Light"/>
                <a:ea typeface="+mn-ea"/>
                <a:cs typeface="Segoe UI Semibold" panose="020B0702040204020203" pitchFamily="34" charset="0"/>
              </a:rPr>
              <a:t>Лингвистический </a:t>
            </a:r>
            <a:br>
              <a:rPr lang="ru-RU" spc="-100" dirty="0">
                <a:ln w="3175">
                  <a:noFill/>
                </a:ln>
                <a:latin typeface="Segoe UI Light"/>
                <a:ea typeface="+mn-ea"/>
                <a:cs typeface="Segoe UI Semibold" panose="020B0702040204020203" pitchFamily="34" charset="0"/>
              </a:rPr>
            </a:br>
            <a:r>
              <a:rPr lang="ru-RU" spc="-100" dirty="0">
                <a:ln w="3175">
                  <a:noFill/>
                </a:ln>
                <a:latin typeface="Segoe UI Light"/>
                <a:ea typeface="+mn-ea"/>
                <a:cs typeface="Segoe UI Semibold" panose="020B0702040204020203" pitchFamily="34" charset="0"/>
              </a:rPr>
              <a:t>анализ</a:t>
            </a:r>
            <a:endParaRPr lang="en-US" spc="-100" dirty="0">
              <a:ln w="3175">
                <a:noFill/>
              </a:ln>
              <a:latin typeface="Segoe UI Light"/>
              <a:ea typeface="+mn-ea"/>
              <a:cs typeface="Segoe UI Semibold" panose="020B0702040204020203" pitchFamily="34" charset="0"/>
            </a:endParaRP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grpSp>
        <p:nvGrpSpPr>
          <p:cNvPr id="3" name="Group 2">
            <a:extLst>
              <a:ext uri="{FF2B5EF4-FFF2-40B4-BE49-F238E27FC236}">
                <a16:creationId xmlns:a16="http://schemas.microsoft.com/office/drawing/2014/main" id="{2F1EAC90-788C-4968-9189-9F4B1BDE3822}"/>
              </a:ext>
            </a:extLst>
          </p:cNvPr>
          <p:cNvGrpSpPr/>
          <p:nvPr/>
        </p:nvGrpSpPr>
        <p:grpSpPr>
          <a:xfrm>
            <a:off x="5745397" y="1362576"/>
            <a:ext cx="6441851" cy="5299482"/>
            <a:chOff x="6379415" y="1314842"/>
            <a:chExt cx="6901319" cy="5677471"/>
          </a:xfrm>
        </p:grpSpPr>
        <p:pic>
          <p:nvPicPr>
            <p:cNvPr id="13" name="Picture 12"/>
            <p:cNvPicPr>
              <a:picLocks noChangeAspect="1"/>
            </p:cNvPicPr>
            <p:nvPr/>
          </p:nvPicPr>
          <p:blipFill rotWithShape="1">
            <a:blip r:embed="rId3"/>
            <a:srcRect b="87807"/>
            <a:stretch/>
          </p:blipFill>
          <p:spPr>
            <a:xfrm>
              <a:off x="6379415" y="1314842"/>
              <a:ext cx="6901319" cy="660031"/>
            </a:xfrm>
            <a:prstGeom prst="rect">
              <a:avLst/>
            </a:prstGeom>
          </p:spPr>
        </p:pic>
        <p:pic>
          <p:nvPicPr>
            <p:cNvPr id="47" name="Picture 46"/>
            <p:cNvPicPr>
              <a:picLocks noChangeAspect="1"/>
            </p:cNvPicPr>
            <p:nvPr/>
          </p:nvPicPr>
          <p:blipFill rotWithShape="1">
            <a:blip r:embed="rId3"/>
            <a:srcRect t="12226" b="-5005"/>
            <a:stretch/>
          </p:blipFill>
          <p:spPr>
            <a:xfrm>
              <a:off x="6379415" y="1969818"/>
              <a:ext cx="6901319" cy="5022495"/>
            </a:xfrm>
            <a:prstGeom prst="rect">
              <a:avLst/>
            </a:prstGeom>
            <a:solidFill>
              <a:schemeClr val="bg1"/>
            </a:solidFill>
          </p:spPr>
        </p:pic>
      </p:grpSp>
    </p:spTree>
    <p:extLst>
      <p:ext uri="{BB962C8B-B14F-4D97-AF65-F5344CB8AC3E}">
        <p14:creationId xmlns:p14="http://schemas.microsoft.com/office/powerpoint/2010/main" val="5833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215377FB-985E-4922-AAF6-16469EDF60D0}"/>
              </a:ext>
            </a:extLst>
          </p:cNvPr>
          <p:cNvSpPr txBox="1">
            <a:spLocks/>
          </p:cNvSpPr>
          <p:nvPr/>
        </p:nvSpPr>
        <p:spPr>
          <a:xfrm>
            <a:off x="1214271" y="258647"/>
            <a:ext cx="10690799"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ru-RU" sz="4896" spc="-102" dirty="0">
                <a:gradFill>
                  <a:gsLst>
                    <a:gs pos="1250">
                      <a:srgbClr val="353535"/>
                    </a:gs>
                    <a:gs pos="100000">
                      <a:srgbClr val="353535"/>
                    </a:gs>
                  </a:gsLst>
                  <a:lin ang="5400000" scaled="0"/>
                </a:gradFill>
                <a:latin typeface="Segoe UI Light"/>
              </a:rPr>
              <a:t>Знания</a:t>
            </a:r>
            <a:endParaRPr lang="en-US" sz="4896" spc="-102" dirty="0">
              <a:gradFill>
                <a:gsLst>
                  <a:gs pos="1250">
                    <a:srgbClr val="353535"/>
                  </a:gs>
                  <a:gs pos="100000">
                    <a:srgbClr val="353535"/>
                  </a:gs>
                </a:gsLst>
                <a:lin ang="5400000" scaled="0"/>
              </a:gradFill>
              <a:latin typeface="Segoe UI Light"/>
            </a:endParaRPr>
          </a:p>
        </p:txBody>
      </p:sp>
      <p:sp>
        <p:nvSpPr>
          <p:cNvPr id="112" name="Rectangle 40">
            <a:extLst>
              <a:ext uri="{FF2B5EF4-FFF2-40B4-BE49-F238E27FC236}">
                <a16:creationId xmlns:a16="http://schemas.microsoft.com/office/drawing/2014/main" id="{37260953-070D-42C6-8361-CEFA7E1A31EA}"/>
              </a:ext>
            </a:extLst>
          </p:cNvPr>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 name="Group 47">
            <a:extLst>
              <a:ext uri="{FF2B5EF4-FFF2-40B4-BE49-F238E27FC236}">
                <a16:creationId xmlns:a16="http://schemas.microsoft.com/office/drawing/2014/main" id="{1EE69AB3-620A-446C-BE6C-72EF117A986B}"/>
              </a:ext>
            </a:extLst>
          </p:cNvPr>
          <p:cNvGrpSpPr/>
          <p:nvPr/>
        </p:nvGrpSpPr>
        <p:grpSpPr>
          <a:xfrm>
            <a:off x="1763" y="259682"/>
            <a:ext cx="1212506" cy="976036"/>
            <a:chOff x="864" y="254613"/>
            <a:chExt cx="1188839" cy="956985"/>
          </a:xfrm>
        </p:grpSpPr>
        <p:sp>
          <p:nvSpPr>
            <p:cNvPr id="41" name="Rectangle 43">
              <a:extLst>
                <a:ext uri="{FF2B5EF4-FFF2-40B4-BE49-F238E27FC236}">
                  <a16:creationId xmlns:a16="http://schemas.microsoft.com/office/drawing/2014/main" id="{7E7BDA20-4B98-4FF4-B37A-1884891457EB}"/>
                </a:ext>
              </a:extLst>
            </p:cNvPr>
            <p:cNvSpPr/>
            <p:nvPr/>
          </p:nvSpPr>
          <p:spPr bwMode="auto">
            <a:xfrm>
              <a:off x="864" y="254613"/>
              <a:ext cx="1188839" cy="9569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2" name="Group 31">
              <a:extLst>
                <a:ext uri="{FF2B5EF4-FFF2-40B4-BE49-F238E27FC236}">
                  <a16:creationId xmlns:a16="http://schemas.microsoft.com/office/drawing/2014/main" id="{E4D66111-57EC-4F0D-8A9A-C201B8AAF979}"/>
                </a:ext>
              </a:extLst>
            </p:cNvPr>
            <p:cNvGrpSpPr>
              <a:grpSpLocks noChangeAspect="1"/>
            </p:cNvGrpSpPr>
            <p:nvPr/>
          </p:nvGrpSpPr>
          <p:grpSpPr bwMode="auto">
            <a:xfrm>
              <a:off x="306387" y="445548"/>
              <a:ext cx="595981" cy="582727"/>
              <a:chOff x="1" y="-1"/>
              <a:chExt cx="2608" cy="2550"/>
            </a:xfrm>
          </p:grpSpPr>
          <p:sp>
            <p:nvSpPr>
              <p:cNvPr id="43" name="Freeform 32">
                <a:extLst>
                  <a:ext uri="{FF2B5EF4-FFF2-40B4-BE49-F238E27FC236}">
                    <a16:creationId xmlns:a16="http://schemas.microsoft.com/office/drawing/2014/main" id="{E6F3BA41-34A8-468A-85B0-CAF50D714A2B}"/>
                  </a:ext>
                </a:extLst>
              </p:cNvPr>
              <p:cNvSpPr>
                <a:spLocks noEditPoints="1"/>
              </p:cNvSpPr>
              <p:nvPr/>
            </p:nvSpPr>
            <p:spPr bwMode="auto">
              <a:xfrm>
                <a:off x="1224" y="691"/>
                <a:ext cx="1385" cy="1166"/>
              </a:xfrm>
              <a:custGeom>
                <a:avLst/>
                <a:gdLst>
                  <a:gd name="T0" fmla="*/ 347 w 1385"/>
                  <a:gd name="T1" fmla="*/ 0 h 1166"/>
                  <a:gd name="T2" fmla="*/ 0 w 1385"/>
                  <a:gd name="T3" fmla="*/ 583 h 1166"/>
                  <a:gd name="T4" fmla="*/ 347 w 1385"/>
                  <a:gd name="T5" fmla="*/ 1166 h 1166"/>
                  <a:gd name="T6" fmla="*/ 1038 w 1385"/>
                  <a:gd name="T7" fmla="*/ 1166 h 1166"/>
                  <a:gd name="T8" fmla="*/ 1385 w 1385"/>
                  <a:gd name="T9" fmla="*/ 583 h 1166"/>
                  <a:gd name="T10" fmla="*/ 1038 w 1385"/>
                  <a:gd name="T11" fmla="*/ 0 h 1166"/>
                  <a:gd name="T12" fmla="*/ 347 w 1385"/>
                  <a:gd name="T13" fmla="*/ 0 h 1166"/>
                  <a:gd name="T14" fmla="*/ 233 w 1385"/>
                  <a:gd name="T15" fmla="*/ 583 h 1166"/>
                  <a:gd name="T16" fmla="*/ 462 w 1385"/>
                  <a:gd name="T17" fmla="*/ 200 h 1166"/>
                  <a:gd name="T18" fmla="*/ 923 w 1385"/>
                  <a:gd name="T19" fmla="*/ 200 h 1166"/>
                  <a:gd name="T20" fmla="*/ 1152 w 1385"/>
                  <a:gd name="T21" fmla="*/ 583 h 1166"/>
                  <a:gd name="T22" fmla="*/ 923 w 1385"/>
                  <a:gd name="T23" fmla="*/ 966 h 1166"/>
                  <a:gd name="T24" fmla="*/ 462 w 1385"/>
                  <a:gd name="T25" fmla="*/ 966 h 1166"/>
                  <a:gd name="T26" fmla="*/ 233 w 1385"/>
                  <a:gd name="T27"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6">
                    <a:moveTo>
                      <a:pt x="347" y="0"/>
                    </a:moveTo>
                    <a:lnTo>
                      <a:pt x="0" y="583"/>
                    </a:lnTo>
                    <a:lnTo>
                      <a:pt x="347" y="1166"/>
                    </a:lnTo>
                    <a:lnTo>
                      <a:pt x="1038" y="1166"/>
                    </a:lnTo>
                    <a:lnTo>
                      <a:pt x="1385" y="583"/>
                    </a:lnTo>
                    <a:lnTo>
                      <a:pt x="1038" y="0"/>
                    </a:lnTo>
                    <a:lnTo>
                      <a:pt x="347" y="0"/>
                    </a:lnTo>
                    <a:close/>
                    <a:moveTo>
                      <a:pt x="233" y="583"/>
                    </a:moveTo>
                    <a:lnTo>
                      <a:pt x="462" y="200"/>
                    </a:lnTo>
                    <a:lnTo>
                      <a:pt x="923" y="200"/>
                    </a:lnTo>
                    <a:lnTo>
                      <a:pt x="1152" y="583"/>
                    </a:lnTo>
                    <a:lnTo>
                      <a:pt x="923" y="966"/>
                    </a:lnTo>
                    <a:lnTo>
                      <a:pt x="462" y="966"/>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44" name="Freeform 33">
                <a:extLst>
                  <a:ext uri="{FF2B5EF4-FFF2-40B4-BE49-F238E27FC236}">
                    <a16:creationId xmlns:a16="http://schemas.microsoft.com/office/drawing/2014/main" id="{DEE288B5-3B31-4593-B56D-D7E73273E5C7}"/>
                  </a:ext>
                </a:extLst>
              </p:cNvPr>
              <p:cNvSpPr>
                <a:spLocks noEditPoints="1"/>
              </p:cNvSpPr>
              <p:nvPr/>
            </p:nvSpPr>
            <p:spPr bwMode="auto">
              <a:xfrm>
                <a:off x="1" y="-1"/>
                <a:ext cx="1385" cy="1167"/>
              </a:xfrm>
              <a:custGeom>
                <a:avLst/>
                <a:gdLst>
                  <a:gd name="T0" fmla="*/ 347 w 1385"/>
                  <a:gd name="T1" fmla="*/ 0 h 1167"/>
                  <a:gd name="T2" fmla="*/ 0 w 1385"/>
                  <a:gd name="T3" fmla="*/ 583 h 1167"/>
                  <a:gd name="T4" fmla="*/ 347 w 1385"/>
                  <a:gd name="T5" fmla="*/ 1167 h 1167"/>
                  <a:gd name="T6" fmla="*/ 1038 w 1385"/>
                  <a:gd name="T7" fmla="*/ 1167 h 1167"/>
                  <a:gd name="T8" fmla="*/ 1385 w 1385"/>
                  <a:gd name="T9" fmla="*/ 583 h 1167"/>
                  <a:gd name="T10" fmla="*/ 1038 w 1385"/>
                  <a:gd name="T11" fmla="*/ 0 h 1167"/>
                  <a:gd name="T12" fmla="*/ 347 w 1385"/>
                  <a:gd name="T13" fmla="*/ 0 h 1167"/>
                  <a:gd name="T14" fmla="*/ 233 w 1385"/>
                  <a:gd name="T15" fmla="*/ 583 h 1167"/>
                  <a:gd name="T16" fmla="*/ 462 w 1385"/>
                  <a:gd name="T17" fmla="*/ 200 h 1167"/>
                  <a:gd name="T18" fmla="*/ 923 w 1385"/>
                  <a:gd name="T19" fmla="*/ 200 h 1167"/>
                  <a:gd name="T20" fmla="*/ 1152 w 1385"/>
                  <a:gd name="T21" fmla="*/ 583 h 1167"/>
                  <a:gd name="T22" fmla="*/ 923 w 1385"/>
                  <a:gd name="T23" fmla="*/ 967 h 1167"/>
                  <a:gd name="T24" fmla="*/ 462 w 1385"/>
                  <a:gd name="T25" fmla="*/ 967 h 1167"/>
                  <a:gd name="T26" fmla="*/ 233 w 1385"/>
                  <a:gd name="T27"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3"/>
                    </a:lnTo>
                    <a:lnTo>
                      <a:pt x="347" y="1167"/>
                    </a:lnTo>
                    <a:lnTo>
                      <a:pt x="1038" y="1167"/>
                    </a:lnTo>
                    <a:lnTo>
                      <a:pt x="1385" y="583"/>
                    </a:lnTo>
                    <a:lnTo>
                      <a:pt x="1038" y="0"/>
                    </a:lnTo>
                    <a:lnTo>
                      <a:pt x="347" y="0"/>
                    </a:lnTo>
                    <a:close/>
                    <a:moveTo>
                      <a:pt x="233" y="583"/>
                    </a:moveTo>
                    <a:lnTo>
                      <a:pt x="462" y="200"/>
                    </a:lnTo>
                    <a:lnTo>
                      <a:pt x="923" y="200"/>
                    </a:lnTo>
                    <a:lnTo>
                      <a:pt x="1152" y="583"/>
                    </a:lnTo>
                    <a:lnTo>
                      <a:pt x="923" y="967"/>
                    </a:lnTo>
                    <a:lnTo>
                      <a:pt x="462" y="967"/>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45" name="Freeform 34">
                <a:extLst>
                  <a:ext uri="{FF2B5EF4-FFF2-40B4-BE49-F238E27FC236}">
                    <a16:creationId xmlns:a16="http://schemas.microsoft.com/office/drawing/2014/main" id="{1CE0315C-1BC2-4CBD-979B-58A5886B2B80}"/>
                  </a:ext>
                </a:extLst>
              </p:cNvPr>
              <p:cNvSpPr>
                <a:spLocks noEditPoints="1"/>
              </p:cNvSpPr>
              <p:nvPr/>
            </p:nvSpPr>
            <p:spPr bwMode="auto">
              <a:xfrm>
                <a:off x="1" y="1382"/>
                <a:ext cx="1385" cy="1167"/>
              </a:xfrm>
              <a:custGeom>
                <a:avLst/>
                <a:gdLst>
                  <a:gd name="T0" fmla="*/ 347 w 1385"/>
                  <a:gd name="T1" fmla="*/ 0 h 1167"/>
                  <a:gd name="T2" fmla="*/ 0 w 1385"/>
                  <a:gd name="T3" fmla="*/ 584 h 1167"/>
                  <a:gd name="T4" fmla="*/ 347 w 1385"/>
                  <a:gd name="T5" fmla="*/ 1167 h 1167"/>
                  <a:gd name="T6" fmla="*/ 1038 w 1385"/>
                  <a:gd name="T7" fmla="*/ 1167 h 1167"/>
                  <a:gd name="T8" fmla="*/ 1385 w 1385"/>
                  <a:gd name="T9" fmla="*/ 584 h 1167"/>
                  <a:gd name="T10" fmla="*/ 1038 w 1385"/>
                  <a:gd name="T11" fmla="*/ 0 h 1167"/>
                  <a:gd name="T12" fmla="*/ 347 w 1385"/>
                  <a:gd name="T13" fmla="*/ 0 h 1167"/>
                  <a:gd name="T14" fmla="*/ 233 w 1385"/>
                  <a:gd name="T15" fmla="*/ 584 h 1167"/>
                  <a:gd name="T16" fmla="*/ 462 w 1385"/>
                  <a:gd name="T17" fmla="*/ 200 h 1167"/>
                  <a:gd name="T18" fmla="*/ 923 w 1385"/>
                  <a:gd name="T19" fmla="*/ 200 h 1167"/>
                  <a:gd name="T20" fmla="*/ 1152 w 1385"/>
                  <a:gd name="T21" fmla="*/ 584 h 1167"/>
                  <a:gd name="T22" fmla="*/ 923 w 1385"/>
                  <a:gd name="T23" fmla="*/ 967 h 1167"/>
                  <a:gd name="T24" fmla="*/ 462 w 1385"/>
                  <a:gd name="T25" fmla="*/ 967 h 1167"/>
                  <a:gd name="T26" fmla="*/ 233 w 1385"/>
                  <a:gd name="T27" fmla="*/ 58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4"/>
                    </a:lnTo>
                    <a:lnTo>
                      <a:pt x="347" y="1167"/>
                    </a:lnTo>
                    <a:lnTo>
                      <a:pt x="1038" y="1167"/>
                    </a:lnTo>
                    <a:lnTo>
                      <a:pt x="1385" y="584"/>
                    </a:lnTo>
                    <a:lnTo>
                      <a:pt x="1038" y="0"/>
                    </a:lnTo>
                    <a:lnTo>
                      <a:pt x="347" y="0"/>
                    </a:lnTo>
                    <a:close/>
                    <a:moveTo>
                      <a:pt x="233" y="584"/>
                    </a:moveTo>
                    <a:lnTo>
                      <a:pt x="462" y="200"/>
                    </a:lnTo>
                    <a:lnTo>
                      <a:pt x="923" y="200"/>
                    </a:lnTo>
                    <a:lnTo>
                      <a:pt x="1152" y="584"/>
                    </a:lnTo>
                    <a:lnTo>
                      <a:pt x="923" y="967"/>
                    </a:lnTo>
                    <a:lnTo>
                      <a:pt x="462" y="967"/>
                    </a:lnTo>
                    <a:lnTo>
                      <a:pt x="233"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grpSp>
      <p:sp>
        <p:nvSpPr>
          <p:cNvPr id="46" name="TextBox 45">
            <a:extLst>
              <a:ext uri="{FF2B5EF4-FFF2-40B4-BE49-F238E27FC236}">
                <a16:creationId xmlns:a16="http://schemas.microsoft.com/office/drawing/2014/main" id="{56AE0F61-0775-4176-A53A-5991F10EFE47}"/>
              </a:ext>
            </a:extLst>
          </p:cNvPr>
          <p:cNvSpPr txBox="1"/>
          <p:nvPr/>
        </p:nvSpPr>
        <p:spPr>
          <a:xfrm>
            <a:off x="873183" y="3055838"/>
            <a:ext cx="3032176" cy="510919"/>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Academic Knowledge </a:t>
            </a: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в проекте</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47" name="Rectangle 91">
            <a:extLst>
              <a:ext uri="{FF2B5EF4-FFF2-40B4-BE49-F238E27FC236}">
                <a16:creationId xmlns:a16="http://schemas.microsoft.com/office/drawing/2014/main" id="{31A11533-5EEC-4456-8886-D302F95E9F75}"/>
              </a:ext>
            </a:extLst>
          </p:cNvPr>
          <p:cNvSpPr/>
          <p:nvPr/>
        </p:nvSpPr>
        <p:spPr>
          <a:xfrm>
            <a:off x="1034942" y="3637114"/>
            <a:ext cx="2696330" cy="673261"/>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Используйте всю мощь академических данных в Microsoft Academic Graph</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48" name="TextBox 47">
            <a:extLst>
              <a:ext uri="{FF2B5EF4-FFF2-40B4-BE49-F238E27FC236}">
                <a16:creationId xmlns:a16="http://schemas.microsoft.com/office/drawing/2014/main" id="{B95BC8DE-119C-45EF-9D2D-1A6BA71580A1}"/>
              </a:ext>
            </a:extLst>
          </p:cNvPr>
          <p:cNvSpPr txBox="1"/>
          <p:nvPr/>
        </p:nvSpPr>
        <p:spPr>
          <a:xfrm>
            <a:off x="4603541" y="2859478"/>
            <a:ext cx="3336545"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Поиск и распознавание данных в проекте</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49" name="Rectangle 97">
            <a:extLst>
              <a:ext uri="{FF2B5EF4-FFF2-40B4-BE49-F238E27FC236}">
                <a16:creationId xmlns:a16="http://schemas.microsoft.com/office/drawing/2014/main" id="{5509EFE4-CA79-493F-8C39-8571D04157E1}"/>
              </a:ext>
            </a:extLst>
          </p:cNvPr>
          <p:cNvSpPr/>
          <p:nvPr/>
        </p:nvSpPr>
        <p:spPr>
          <a:xfrm>
            <a:off x="4603541" y="3492548"/>
            <a:ext cx="3240482" cy="866904"/>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Выполняйте интерактивный поиск по структурированным данным через систему пользовательского ввода на естественном языке</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50" name="TextBox 49">
            <a:extLst>
              <a:ext uri="{FF2B5EF4-FFF2-40B4-BE49-F238E27FC236}">
                <a16:creationId xmlns:a16="http://schemas.microsoft.com/office/drawing/2014/main" id="{1B94224C-84CB-47B2-993B-992ACD6FE696}"/>
              </a:ext>
            </a:extLst>
          </p:cNvPr>
          <p:cNvSpPr txBox="1"/>
          <p:nvPr/>
        </p:nvSpPr>
        <p:spPr>
          <a:xfrm>
            <a:off x="8676520" y="2864604"/>
            <a:ext cx="2612990"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Связывание сущностей в проекте</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51" name="Rectangle 100">
            <a:extLst>
              <a:ext uri="{FF2B5EF4-FFF2-40B4-BE49-F238E27FC236}">
                <a16:creationId xmlns:a16="http://schemas.microsoft.com/office/drawing/2014/main" id="{F0FDC162-ECEF-455B-9090-4E2C3C5E2674}"/>
              </a:ext>
            </a:extLst>
          </p:cNvPr>
          <p:cNvSpPr/>
          <p:nvPr/>
        </p:nvSpPr>
        <p:spPr>
          <a:xfrm>
            <a:off x="8448795" y="3499421"/>
            <a:ext cx="2982536" cy="1060547"/>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Добавьте в источники данных приложения возможности распознавания и устранения неоднозначности именованных сущностей</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D9496CB0-9851-4520-BBB7-BF9F71B427E6}"/>
              </a:ext>
            </a:extLst>
          </p:cNvPr>
          <p:cNvSpPr txBox="1"/>
          <p:nvPr/>
        </p:nvSpPr>
        <p:spPr>
          <a:xfrm>
            <a:off x="2703516" y="5306765"/>
            <a:ext cx="3040875"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Пользовательская служба принятия решений</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54" name="Rectangle 63">
            <a:extLst>
              <a:ext uri="{FF2B5EF4-FFF2-40B4-BE49-F238E27FC236}">
                <a16:creationId xmlns:a16="http://schemas.microsoft.com/office/drawing/2014/main" id="{50A79673-5CC3-4286-B9DA-C201FBA83658}"/>
              </a:ext>
            </a:extLst>
          </p:cNvPr>
          <p:cNvSpPr/>
          <p:nvPr/>
        </p:nvSpPr>
        <p:spPr>
          <a:xfrm>
            <a:off x="2447593" y="5941509"/>
            <a:ext cx="3552719" cy="479618"/>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Облачный API-интерфейс с поддержкой принятия решений на основе контекста</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56" name="TextBox 55">
            <a:extLst>
              <a:ext uri="{FF2B5EF4-FFF2-40B4-BE49-F238E27FC236}">
                <a16:creationId xmlns:a16="http://schemas.microsoft.com/office/drawing/2014/main" id="{BE1E1F18-E5BF-4941-9AA9-300984778722}"/>
              </a:ext>
            </a:extLst>
          </p:cNvPr>
          <p:cNvSpPr txBox="1"/>
          <p:nvPr/>
        </p:nvSpPr>
        <p:spPr>
          <a:xfrm>
            <a:off x="6672489" y="5333886"/>
            <a:ext cx="2754811" cy="510919"/>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a:t>
            </a: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службы </a:t>
            </a: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QnA Maker</a:t>
            </a:r>
          </a:p>
        </p:txBody>
      </p:sp>
      <p:sp>
        <p:nvSpPr>
          <p:cNvPr id="57" name="Rectangle 44">
            <a:extLst>
              <a:ext uri="{FF2B5EF4-FFF2-40B4-BE49-F238E27FC236}">
                <a16:creationId xmlns:a16="http://schemas.microsoft.com/office/drawing/2014/main" id="{6493EE0C-D251-41E3-9166-AB20AE4F83B8}"/>
              </a:ext>
            </a:extLst>
          </p:cNvPr>
          <p:cNvSpPr/>
          <p:nvPr/>
        </p:nvSpPr>
        <p:spPr>
          <a:xfrm>
            <a:off x="6400488" y="5844688"/>
            <a:ext cx="3202644" cy="673261"/>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Преобразуйте информацию в ответы, представленные в режиме диалога с удобной навигацией</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58" name="Freeform 5">
            <a:extLst>
              <a:ext uri="{FF2B5EF4-FFF2-40B4-BE49-F238E27FC236}">
                <a16:creationId xmlns:a16="http://schemas.microsoft.com/office/drawing/2014/main" id="{E43C5E9F-FC45-48AC-8FA0-C2607C278269}"/>
              </a:ext>
            </a:extLst>
          </p:cNvPr>
          <p:cNvSpPr>
            <a:spLocks noEditPoints="1"/>
          </p:cNvSpPr>
          <p:nvPr/>
        </p:nvSpPr>
        <p:spPr bwMode="auto">
          <a:xfrm>
            <a:off x="2032865" y="2141984"/>
            <a:ext cx="700485" cy="597196"/>
          </a:xfrm>
          <a:custGeom>
            <a:avLst/>
            <a:gdLst>
              <a:gd name="T0" fmla="*/ 1414 w 2828"/>
              <a:gd name="T1" fmla="*/ 0 h 2411"/>
              <a:gd name="T2" fmla="*/ 0 w 2828"/>
              <a:gd name="T3" fmla="*/ 936 h 2411"/>
              <a:gd name="T4" fmla="*/ 628 w 2828"/>
              <a:gd name="T5" fmla="*/ 1353 h 2411"/>
              <a:gd name="T6" fmla="*/ 443 w 2828"/>
              <a:gd name="T7" fmla="*/ 1773 h 2411"/>
              <a:gd name="T8" fmla="*/ 1404 w 2828"/>
              <a:gd name="T9" fmla="*/ 2411 h 2411"/>
              <a:gd name="T10" fmla="*/ 2360 w 2828"/>
              <a:gd name="T11" fmla="*/ 1778 h 2411"/>
              <a:gd name="T12" fmla="*/ 2204 w 2828"/>
              <a:gd name="T13" fmla="*/ 1348 h 2411"/>
              <a:gd name="T14" fmla="*/ 2639 w 2828"/>
              <a:gd name="T15" fmla="*/ 1061 h 2411"/>
              <a:gd name="T16" fmla="*/ 2639 w 2828"/>
              <a:gd name="T17" fmla="*/ 1742 h 2411"/>
              <a:gd name="T18" fmla="*/ 2828 w 2828"/>
              <a:gd name="T19" fmla="*/ 1742 h 2411"/>
              <a:gd name="T20" fmla="*/ 2828 w 2828"/>
              <a:gd name="T21" fmla="*/ 936 h 2411"/>
              <a:gd name="T22" fmla="*/ 1414 w 2828"/>
              <a:gd name="T23" fmla="*/ 0 h 2411"/>
              <a:gd name="T24" fmla="*/ 343 w 2828"/>
              <a:gd name="T25" fmla="*/ 936 h 2411"/>
              <a:gd name="T26" fmla="*/ 1414 w 2828"/>
              <a:gd name="T27" fmla="*/ 227 h 2411"/>
              <a:gd name="T28" fmla="*/ 2485 w 2828"/>
              <a:gd name="T29" fmla="*/ 936 h 2411"/>
              <a:gd name="T30" fmla="*/ 1414 w 2828"/>
              <a:gd name="T31" fmla="*/ 1646 h 2411"/>
              <a:gd name="T32" fmla="*/ 343 w 2828"/>
              <a:gd name="T33" fmla="*/ 936 h 2411"/>
              <a:gd name="T34" fmla="*/ 2042 w 2828"/>
              <a:gd name="T35" fmla="*/ 1457 h 2411"/>
              <a:gd name="T36" fmla="*/ 2132 w 2828"/>
              <a:gd name="T37" fmla="*/ 1701 h 2411"/>
              <a:gd name="T38" fmla="*/ 1404 w 2828"/>
              <a:gd name="T39" fmla="*/ 2184 h 2411"/>
              <a:gd name="T40" fmla="*/ 680 w 2828"/>
              <a:gd name="T41" fmla="*/ 1705 h 2411"/>
              <a:gd name="T42" fmla="*/ 788 w 2828"/>
              <a:gd name="T43" fmla="*/ 1459 h 2411"/>
              <a:gd name="T44" fmla="*/ 1414 w 2828"/>
              <a:gd name="T45" fmla="*/ 1873 h 2411"/>
              <a:gd name="T46" fmla="*/ 2042 w 2828"/>
              <a:gd name="T47" fmla="*/ 1457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28" h="2411">
                <a:moveTo>
                  <a:pt x="1414" y="0"/>
                </a:moveTo>
                <a:lnTo>
                  <a:pt x="0" y="936"/>
                </a:lnTo>
                <a:lnTo>
                  <a:pt x="628" y="1353"/>
                </a:lnTo>
                <a:lnTo>
                  <a:pt x="443" y="1773"/>
                </a:lnTo>
                <a:lnTo>
                  <a:pt x="1404" y="2411"/>
                </a:lnTo>
                <a:lnTo>
                  <a:pt x="2360" y="1778"/>
                </a:lnTo>
                <a:lnTo>
                  <a:pt x="2204" y="1348"/>
                </a:lnTo>
                <a:lnTo>
                  <a:pt x="2639" y="1061"/>
                </a:lnTo>
                <a:lnTo>
                  <a:pt x="2639" y="1742"/>
                </a:lnTo>
                <a:lnTo>
                  <a:pt x="2828" y="1742"/>
                </a:lnTo>
                <a:lnTo>
                  <a:pt x="2828" y="936"/>
                </a:lnTo>
                <a:lnTo>
                  <a:pt x="1414" y="0"/>
                </a:lnTo>
                <a:close/>
                <a:moveTo>
                  <a:pt x="343" y="936"/>
                </a:moveTo>
                <a:lnTo>
                  <a:pt x="1414" y="227"/>
                </a:lnTo>
                <a:lnTo>
                  <a:pt x="2485" y="936"/>
                </a:lnTo>
                <a:lnTo>
                  <a:pt x="1414" y="1646"/>
                </a:lnTo>
                <a:lnTo>
                  <a:pt x="343" y="936"/>
                </a:lnTo>
                <a:close/>
                <a:moveTo>
                  <a:pt x="2042" y="1457"/>
                </a:moveTo>
                <a:lnTo>
                  <a:pt x="2132" y="1701"/>
                </a:lnTo>
                <a:lnTo>
                  <a:pt x="1404" y="2184"/>
                </a:lnTo>
                <a:lnTo>
                  <a:pt x="680" y="1705"/>
                </a:lnTo>
                <a:lnTo>
                  <a:pt x="788" y="1459"/>
                </a:lnTo>
                <a:lnTo>
                  <a:pt x="1414" y="1873"/>
                </a:lnTo>
                <a:lnTo>
                  <a:pt x="2042" y="1457"/>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nvGrpSpPr>
          <p:cNvPr id="59" name="Group 8">
            <a:extLst>
              <a:ext uri="{FF2B5EF4-FFF2-40B4-BE49-F238E27FC236}">
                <a16:creationId xmlns:a16="http://schemas.microsoft.com/office/drawing/2014/main" id="{499E90A0-A1F5-4BD3-B705-5F61A923F02A}"/>
              </a:ext>
            </a:extLst>
          </p:cNvPr>
          <p:cNvGrpSpPr>
            <a:grpSpLocks noChangeAspect="1"/>
          </p:cNvGrpSpPr>
          <p:nvPr/>
        </p:nvGrpSpPr>
        <p:grpSpPr bwMode="auto">
          <a:xfrm>
            <a:off x="3952441" y="4556779"/>
            <a:ext cx="665845" cy="590175"/>
            <a:chOff x="0" y="2"/>
            <a:chExt cx="2675" cy="2371"/>
          </a:xfrm>
          <a:solidFill>
            <a:srgbClr val="047CDA"/>
          </a:solidFill>
        </p:grpSpPr>
        <p:sp>
          <p:nvSpPr>
            <p:cNvPr id="60" name="Freeform 9">
              <a:extLst>
                <a:ext uri="{FF2B5EF4-FFF2-40B4-BE49-F238E27FC236}">
                  <a16:creationId xmlns:a16="http://schemas.microsoft.com/office/drawing/2014/main" id="{87A43F18-8ED5-4103-B9FE-24E7093330C9}"/>
                </a:ext>
              </a:extLst>
            </p:cNvPr>
            <p:cNvSpPr>
              <a:spLocks noEditPoints="1"/>
            </p:cNvSpPr>
            <p:nvPr/>
          </p:nvSpPr>
          <p:spPr bwMode="auto">
            <a:xfrm>
              <a:off x="0" y="1329"/>
              <a:ext cx="2413" cy="1044"/>
            </a:xfrm>
            <a:custGeom>
              <a:avLst/>
              <a:gdLst>
                <a:gd name="T0" fmla="*/ 670 w 2413"/>
                <a:gd name="T1" fmla="*/ 0 h 1044"/>
                <a:gd name="T2" fmla="*/ 0 w 2413"/>
                <a:gd name="T3" fmla="*/ 523 h 1044"/>
                <a:gd name="T4" fmla="*/ 670 w 2413"/>
                <a:gd name="T5" fmla="*/ 1044 h 1044"/>
                <a:gd name="T6" fmla="*/ 2413 w 2413"/>
                <a:gd name="T7" fmla="*/ 1044 h 1044"/>
                <a:gd name="T8" fmla="*/ 2413 w 2413"/>
                <a:gd name="T9" fmla="*/ 0 h 1044"/>
                <a:gd name="T10" fmla="*/ 670 w 2413"/>
                <a:gd name="T11" fmla="*/ 0 h 1044"/>
                <a:gd name="T12" fmla="*/ 308 w 2413"/>
                <a:gd name="T13" fmla="*/ 523 h 1044"/>
                <a:gd name="T14" fmla="*/ 734 w 2413"/>
                <a:gd name="T15" fmla="*/ 190 h 1044"/>
                <a:gd name="T16" fmla="*/ 2223 w 2413"/>
                <a:gd name="T17" fmla="*/ 190 h 1044"/>
                <a:gd name="T18" fmla="*/ 2223 w 2413"/>
                <a:gd name="T19" fmla="*/ 855 h 1044"/>
                <a:gd name="T20" fmla="*/ 734 w 2413"/>
                <a:gd name="T21" fmla="*/ 855 h 1044"/>
                <a:gd name="T22" fmla="*/ 308 w 2413"/>
                <a:gd name="T23" fmla="*/ 523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3" h="1044">
                  <a:moveTo>
                    <a:pt x="670" y="0"/>
                  </a:moveTo>
                  <a:lnTo>
                    <a:pt x="0" y="523"/>
                  </a:lnTo>
                  <a:lnTo>
                    <a:pt x="670" y="1044"/>
                  </a:lnTo>
                  <a:lnTo>
                    <a:pt x="2413" y="1044"/>
                  </a:lnTo>
                  <a:lnTo>
                    <a:pt x="2413" y="0"/>
                  </a:lnTo>
                  <a:lnTo>
                    <a:pt x="670" y="0"/>
                  </a:lnTo>
                  <a:close/>
                  <a:moveTo>
                    <a:pt x="308" y="523"/>
                  </a:moveTo>
                  <a:lnTo>
                    <a:pt x="734" y="190"/>
                  </a:lnTo>
                  <a:lnTo>
                    <a:pt x="2223" y="190"/>
                  </a:lnTo>
                  <a:lnTo>
                    <a:pt x="2223" y="855"/>
                  </a:lnTo>
                  <a:lnTo>
                    <a:pt x="734" y="855"/>
                  </a:lnTo>
                  <a:lnTo>
                    <a:pt x="308" y="5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61" name="Freeform 10">
              <a:extLst>
                <a:ext uri="{FF2B5EF4-FFF2-40B4-BE49-F238E27FC236}">
                  <a16:creationId xmlns:a16="http://schemas.microsoft.com/office/drawing/2014/main" id="{3DC80AB8-790F-45A5-9185-BA960563F91B}"/>
                </a:ext>
              </a:extLst>
            </p:cNvPr>
            <p:cNvSpPr>
              <a:spLocks noEditPoints="1"/>
            </p:cNvSpPr>
            <p:nvPr/>
          </p:nvSpPr>
          <p:spPr bwMode="auto">
            <a:xfrm>
              <a:off x="237" y="2"/>
              <a:ext cx="2438" cy="1044"/>
            </a:xfrm>
            <a:custGeom>
              <a:avLst/>
              <a:gdLst>
                <a:gd name="T0" fmla="*/ 0 w 2438"/>
                <a:gd name="T1" fmla="*/ 0 h 1044"/>
                <a:gd name="T2" fmla="*/ 0 w 2438"/>
                <a:gd name="T3" fmla="*/ 1044 h 1044"/>
                <a:gd name="T4" fmla="*/ 1768 w 2438"/>
                <a:gd name="T5" fmla="*/ 1044 h 1044"/>
                <a:gd name="T6" fmla="*/ 2438 w 2438"/>
                <a:gd name="T7" fmla="*/ 521 h 1044"/>
                <a:gd name="T8" fmla="*/ 1768 w 2438"/>
                <a:gd name="T9" fmla="*/ 0 h 1044"/>
                <a:gd name="T10" fmla="*/ 0 w 2438"/>
                <a:gd name="T11" fmla="*/ 0 h 1044"/>
                <a:gd name="T12" fmla="*/ 189 w 2438"/>
                <a:gd name="T13" fmla="*/ 190 h 1044"/>
                <a:gd name="T14" fmla="*/ 1704 w 2438"/>
                <a:gd name="T15" fmla="*/ 190 h 1044"/>
                <a:gd name="T16" fmla="*/ 2130 w 2438"/>
                <a:gd name="T17" fmla="*/ 521 h 1044"/>
                <a:gd name="T18" fmla="*/ 1704 w 2438"/>
                <a:gd name="T19" fmla="*/ 854 h 1044"/>
                <a:gd name="T20" fmla="*/ 189 w 2438"/>
                <a:gd name="T21" fmla="*/ 854 h 1044"/>
                <a:gd name="T22" fmla="*/ 189 w 2438"/>
                <a:gd name="T23" fmla="*/ 19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8" h="1044">
                  <a:moveTo>
                    <a:pt x="0" y="0"/>
                  </a:moveTo>
                  <a:lnTo>
                    <a:pt x="0" y="1044"/>
                  </a:lnTo>
                  <a:lnTo>
                    <a:pt x="1768" y="1044"/>
                  </a:lnTo>
                  <a:lnTo>
                    <a:pt x="2438" y="521"/>
                  </a:lnTo>
                  <a:lnTo>
                    <a:pt x="1768" y="0"/>
                  </a:lnTo>
                  <a:lnTo>
                    <a:pt x="0" y="0"/>
                  </a:lnTo>
                  <a:close/>
                  <a:moveTo>
                    <a:pt x="189" y="190"/>
                  </a:moveTo>
                  <a:lnTo>
                    <a:pt x="1704" y="190"/>
                  </a:lnTo>
                  <a:lnTo>
                    <a:pt x="2130" y="521"/>
                  </a:lnTo>
                  <a:lnTo>
                    <a:pt x="1704" y="854"/>
                  </a:lnTo>
                  <a:lnTo>
                    <a:pt x="189" y="854"/>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sp>
        <p:nvSpPr>
          <p:cNvPr id="62" name="Freeform 14">
            <a:extLst>
              <a:ext uri="{FF2B5EF4-FFF2-40B4-BE49-F238E27FC236}">
                <a16:creationId xmlns:a16="http://schemas.microsoft.com/office/drawing/2014/main" id="{A6FFBA86-A047-4454-8DAC-B061D88B33E2}"/>
              </a:ext>
            </a:extLst>
          </p:cNvPr>
          <p:cNvSpPr>
            <a:spLocks noEditPoints="1"/>
          </p:cNvSpPr>
          <p:nvPr/>
        </p:nvSpPr>
        <p:spPr bwMode="auto">
          <a:xfrm>
            <a:off x="9682653" y="2136617"/>
            <a:ext cx="607120" cy="608403"/>
          </a:xfrm>
          <a:custGeom>
            <a:avLst/>
            <a:gdLst>
              <a:gd name="T0" fmla="*/ 1047 w 1138"/>
              <a:gd name="T1" fmla="*/ 944 h 1138"/>
              <a:gd name="T2" fmla="*/ 944 w 1138"/>
              <a:gd name="T3" fmla="*/ 1047 h 1138"/>
              <a:gd name="T4" fmla="*/ 581 w 1138"/>
              <a:gd name="T5" fmla="*/ 1047 h 1138"/>
              <a:gd name="T6" fmla="*/ 478 w 1138"/>
              <a:gd name="T7" fmla="*/ 944 h 1138"/>
              <a:gd name="T8" fmla="*/ 478 w 1138"/>
              <a:gd name="T9" fmla="*/ 751 h 1138"/>
              <a:gd name="T10" fmla="*/ 557 w 1138"/>
              <a:gd name="T11" fmla="*/ 751 h 1138"/>
              <a:gd name="T12" fmla="*/ 751 w 1138"/>
              <a:gd name="T13" fmla="*/ 557 h 1138"/>
              <a:gd name="T14" fmla="*/ 751 w 1138"/>
              <a:gd name="T15" fmla="*/ 478 h 1138"/>
              <a:gd name="T16" fmla="*/ 944 w 1138"/>
              <a:gd name="T17" fmla="*/ 478 h 1138"/>
              <a:gd name="T18" fmla="*/ 1047 w 1138"/>
              <a:gd name="T19" fmla="*/ 581 h 1138"/>
              <a:gd name="T20" fmla="*/ 1047 w 1138"/>
              <a:gd name="T21" fmla="*/ 944 h 1138"/>
              <a:gd name="T22" fmla="*/ 660 w 1138"/>
              <a:gd name="T23" fmla="*/ 478 h 1138"/>
              <a:gd name="T24" fmla="*/ 660 w 1138"/>
              <a:gd name="T25" fmla="*/ 557 h 1138"/>
              <a:gd name="T26" fmla="*/ 557 w 1138"/>
              <a:gd name="T27" fmla="*/ 660 h 1138"/>
              <a:gd name="T28" fmla="*/ 478 w 1138"/>
              <a:gd name="T29" fmla="*/ 660 h 1138"/>
              <a:gd name="T30" fmla="*/ 478 w 1138"/>
              <a:gd name="T31" fmla="*/ 581 h 1138"/>
              <a:gd name="T32" fmla="*/ 581 w 1138"/>
              <a:gd name="T33" fmla="*/ 478 h 1138"/>
              <a:gd name="T34" fmla="*/ 660 w 1138"/>
              <a:gd name="T35" fmla="*/ 478 h 1138"/>
              <a:gd name="T36" fmla="*/ 194 w 1138"/>
              <a:gd name="T37" fmla="*/ 660 h 1138"/>
              <a:gd name="T38" fmla="*/ 91 w 1138"/>
              <a:gd name="T39" fmla="*/ 557 h 1138"/>
              <a:gd name="T40" fmla="*/ 91 w 1138"/>
              <a:gd name="T41" fmla="*/ 194 h 1138"/>
              <a:gd name="T42" fmla="*/ 194 w 1138"/>
              <a:gd name="T43" fmla="*/ 91 h 1138"/>
              <a:gd name="T44" fmla="*/ 557 w 1138"/>
              <a:gd name="T45" fmla="*/ 91 h 1138"/>
              <a:gd name="T46" fmla="*/ 660 w 1138"/>
              <a:gd name="T47" fmla="*/ 194 h 1138"/>
              <a:gd name="T48" fmla="*/ 660 w 1138"/>
              <a:gd name="T49" fmla="*/ 387 h 1138"/>
              <a:gd name="T50" fmla="*/ 581 w 1138"/>
              <a:gd name="T51" fmla="*/ 387 h 1138"/>
              <a:gd name="T52" fmla="*/ 387 w 1138"/>
              <a:gd name="T53" fmla="*/ 581 h 1138"/>
              <a:gd name="T54" fmla="*/ 387 w 1138"/>
              <a:gd name="T55" fmla="*/ 660 h 1138"/>
              <a:gd name="T56" fmla="*/ 194 w 1138"/>
              <a:gd name="T57" fmla="*/ 660 h 1138"/>
              <a:gd name="T58" fmla="*/ 944 w 1138"/>
              <a:gd name="T59" fmla="*/ 387 h 1138"/>
              <a:gd name="T60" fmla="*/ 751 w 1138"/>
              <a:gd name="T61" fmla="*/ 387 h 1138"/>
              <a:gd name="T62" fmla="*/ 751 w 1138"/>
              <a:gd name="T63" fmla="*/ 194 h 1138"/>
              <a:gd name="T64" fmla="*/ 557 w 1138"/>
              <a:gd name="T65" fmla="*/ 0 h 1138"/>
              <a:gd name="T66" fmla="*/ 194 w 1138"/>
              <a:gd name="T67" fmla="*/ 0 h 1138"/>
              <a:gd name="T68" fmla="*/ 0 w 1138"/>
              <a:gd name="T69" fmla="*/ 194 h 1138"/>
              <a:gd name="T70" fmla="*/ 0 w 1138"/>
              <a:gd name="T71" fmla="*/ 557 h 1138"/>
              <a:gd name="T72" fmla="*/ 194 w 1138"/>
              <a:gd name="T73" fmla="*/ 751 h 1138"/>
              <a:gd name="T74" fmla="*/ 387 w 1138"/>
              <a:gd name="T75" fmla="*/ 751 h 1138"/>
              <a:gd name="T76" fmla="*/ 387 w 1138"/>
              <a:gd name="T77" fmla="*/ 944 h 1138"/>
              <a:gd name="T78" fmla="*/ 581 w 1138"/>
              <a:gd name="T79" fmla="*/ 1138 h 1138"/>
              <a:gd name="T80" fmla="*/ 944 w 1138"/>
              <a:gd name="T81" fmla="*/ 1138 h 1138"/>
              <a:gd name="T82" fmla="*/ 1138 w 1138"/>
              <a:gd name="T83" fmla="*/ 944 h 1138"/>
              <a:gd name="T84" fmla="*/ 1138 w 1138"/>
              <a:gd name="T85" fmla="*/ 581 h 1138"/>
              <a:gd name="T86" fmla="*/ 944 w 1138"/>
              <a:gd name="T87" fmla="*/ 38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8" h="1138">
                <a:moveTo>
                  <a:pt x="1047" y="944"/>
                </a:moveTo>
                <a:cubicBezTo>
                  <a:pt x="1047" y="1001"/>
                  <a:pt x="1001" y="1047"/>
                  <a:pt x="944" y="1047"/>
                </a:cubicBezTo>
                <a:cubicBezTo>
                  <a:pt x="581" y="1047"/>
                  <a:pt x="581" y="1047"/>
                  <a:pt x="581" y="1047"/>
                </a:cubicBezTo>
                <a:cubicBezTo>
                  <a:pt x="524" y="1047"/>
                  <a:pt x="478" y="1001"/>
                  <a:pt x="478" y="944"/>
                </a:cubicBezTo>
                <a:cubicBezTo>
                  <a:pt x="478" y="751"/>
                  <a:pt x="478" y="751"/>
                  <a:pt x="478" y="751"/>
                </a:cubicBezTo>
                <a:cubicBezTo>
                  <a:pt x="557" y="751"/>
                  <a:pt x="557" y="751"/>
                  <a:pt x="557" y="751"/>
                </a:cubicBezTo>
                <a:cubicBezTo>
                  <a:pt x="664" y="751"/>
                  <a:pt x="751" y="664"/>
                  <a:pt x="751" y="557"/>
                </a:cubicBezTo>
                <a:cubicBezTo>
                  <a:pt x="751" y="478"/>
                  <a:pt x="751" y="478"/>
                  <a:pt x="751" y="478"/>
                </a:cubicBezTo>
                <a:cubicBezTo>
                  <a:pt x="944" y="478"/>
                  <a:pt x="944" y="478"/>
                  <a:pt x="944" y="478"/>
                </a:cubicBezTo>
                <a:cubicBezTo>
                  <a:pt x="1001" y="478"/>
                  <a:pt x="1047" y="524"/>
                  <a:pt x="1047" y="581"/>
                </a:cubicBezTo>
                <a:lnTo>
                  <a:pt x="1047" y="944"/>
                </a:lnTo>
                <a:close/>
                <a:moveTo>
                  <a:pt x="660" y="478"/>
                </a:moveTo>
                <a:cubicBezTo>
                  <a:pt x="660" y="557"/>
                  <a:pt x="660" y="557"/>
                  <a:pt x="660" y="557"/>
                </a:cubicBezTo>
                <a:cubicBezTo>
                  <a:pt x="660" y="614"/>
                  <a:pt x="614" y="660"/>
                  <a:pt x="557" y="660"/>
                </a:cubicBezTo>
                <a:cubicBezTo>
                  <a:pt x="478" y="660"/>
                  <a:pt x="478" y="660"/>
                  <a:pt x="478" y="660"/>
                </a:cubicBezTo>
                <a:cubicBezTo>
                  <a:pt x="478" y="581"/>
                  <a:pt x="478" y="581"/>
                  <a:pt x="478" y="581"/>
                </a:cubicBezTo>
                <a:cubicBezTo>
                  <a:pt x="478" y="524"/>
                  <a:pt x="524" y="478"/>
                  <a:pt x="581" y="478"/>
                </a:cubicBezTo>
                <a:lnTo>
                  <a:pt x="660" y="478"/>
                </a:lnTo>
                <a:close/>
                <a:moveTo>
                  <a:pt x="194" y="660"/>
                </a:moveTo>
                <a:cubicBezTo>
                  <a:pt x="137" y="660"/>
                  <a:pt x="91" y="614"/>
                  <a:pt x="91" y="557"/>
                </a:cubicBezTo>
                <a:cubicBezTo>
                  <a:pt x="91" y="194"/>
                  <a:pt x="91" y="194"/>
                  <a:pt x="91" y="194"/>
                </a:cubicBezTo>
                <a:cubicBezTo>
                  <a:pt x="91" y="137"/>
                  <a:pt x="137" y="91"/>
                  <a:pt x="194" y="91"/>
                </a:cubicBezTo>
                <a:cubicBezTo>
                  <a:pt x="557" y="91"/>
                  <a:pt x="557" y="91"/>
                  <a:pt x="557" y="91"/>
                </a:cubicBezTo>
                <a:cubicBezTo>
                  <a:pt x="614" y="91"/>
                  <a:pt x="660" y="137"/>
                  <a:pt x="660" y="194"/>
                </a:cubicBezTo>
                <a:cubicBezTo>
                  <a:pt x="660" y="387"/>
                  <a:pt x="660" y="387"/>
                  <a:pt x="660" y="387"/>
                </a:cubicBezTo>
                <a:cubicBezTo>
                  <a:pt x="581" y="387"/>
                  <a:pt x="581" y="387"/>
                  <a:pt x="581" y="387"/>
                </a:cubicBezTo>
                <a:cubicBezTo>
                  <a:pt x="474" y="387"/>
                  <a:pt x="387" y="474"/>
                  <a:pt x="387" y="581"/>
                </a:cubicBezTo>
                <a:cubicBezTo>
                  <a:pt x="387" y="660"/>
                  <a:pt x="387" y="660"/>
                  <a:pt x="387" y="660"/>
                </a:cubicBezTo>
                <a:lnTo>
                  <a:pt x="194" y="660"/>
                </a:lnTo>
                <a:close/>
                <a:moveTo>
                  <a:pt x="944" y="387"/>
                </a:moveTo>
                <a:cubicBezTo>
                  <a:pt x="751" y="387"/>
                  <a:pt x="751" y="387"/>
                  <a:pt x="751" y="387"/>
                </a:cubicBezTo>
                <a:cubicBezTo>
                  <a:pt x="751" y="194"/>
                  <a:pt x="751" y="194"/>
                  <a:pt x="751" y="194"/>
                </a:cubicBezTo>
                <a:cubicBezTo>
                  <a:pt x="751" y="87"/>
                  <a:pt x="664" y="0"/>
                  <a:pt x="557" y="0"/>
                </a:cubicBezTo>
                <a:cubicBezTo>
                  <a:pt x="194" y="0"/>
                  <a:pt x="194" y="0"/>
                  <a:pt x="194" y="0"/>
                </a:cubicBezTo>
                <a:cubicBezTo>
                  <a:pt x="87" y="0"/>
                  <a:pt x="0" y="87"/>
                  <a:pt x="0" y="194"/>
                </a:cubicBezTo>
                <a:cubicBezTo>
                  <a:pt x="0" y="557"/>
                  <a:pt x="0" y="557"/>
                  <a:pt x="0" y="557"/>
                </a:cubicBezTo>
                <a:cubicBezTo>
                  <a:pt x="0" y="664"/>
                  <a:pt x="87" y="751"/>
                  <a:pt x="194" y="751"/>
                </a:cubicBezTo>
                <a:cubicBezTo>
                  <a:pt x="387" y="751"/>
                  <a:pt x="387" y="751"/>
                  <a:pt x="387" y="751"/>
                </a:cubicBezTo>
                <a:cubicBezTo>
                  <a:pt x="387" y="944"/>
                  <a:pt x="387" y="944"/>
                  <a:pt x="387" y="944"/>
                </a:cubicBezTo>
                <a:cubicBezTo>
                  <a:pt x="387" y="1051"/>
                  <a:pt x="474" y="1138"/>
                  <a:pt x="581" y="1138"/>
                </a:cubicBezTo>
                <a:cubicBezTo>
                  <a:pt x="944" y="1138"/>
                  <a:pt x="944" y="1138"/>
                  <a:pt x="944" y="1138"/>
                </a:cubicBezTo>
                <a:cubicBezTo>
                  <a:pt x="1051" y="1138"/>
                  <a:pt x="1138" y="1051"/>
                  <a:pt x="1138" y="944"/>
                </a:cubicBezTo>
                <a:cubicBezTo>
                  <a:pt x="1138" y="581"/>
                  <a:pt x="1138" y="581"/>
                  <a:pt x="1138" y="581"/>
                </a:cubicBezTo>
                <a:cubicBezTo>
                  <a:pt x="1138" y="474"/>
                  <a:pt x="1051" y="387"/>
                  <a:pt x="944" y="387"/>
                </a:cubicBez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nvGrpSpPr>
          <p:cNvPr id="82" name="Group 17">
            <a:extLst>
              <a:ext uri="{FF2B5EF4-FFF2-40B4-BE49-F238E27FC236}">
                <a16:creationId xmlns:a16="http://schemas.microsoft.com/office/drawing/2014/main" id="{65B81EF7-2E20-423B-96A5-29AD1C7D0525}"/>
              </a:ext>
            </a:extLst>
          </p:cNvPr>
          <p:cNvGrpSpPr>
            <a:grpSpLocks noChangeAspect="1"/>
          </p:cNvGrpSpPr>
          <p:nvPr/>
        </p:nvGrpSpPr>
        <p:grpSpPr bwMode="auto">
          <a:xfrm>
            <a:off x="5943984" y="2122663"/>
            <a:ext cx="655506" cy="621748"/>
            <a:chOff x="2" y="3"/>
            <a:chExt cx="2602" cy="2468"/>
          </a:xfrm>
          <a:solidFill>
            <a:srgbClr val="047CDA"/>
          </a:solidFill>
        </p:grpSpPr>
        <p:sp>
          <p:nvSpPr>
            <p:cNvPr id="83" name="Freeform 18">
              <a:extLst>
                <a:ext uri="{FF2B5EF4-FFF2-40B4-BE49-F238E27FC236}">
                  <a16:creationId xmlns:a16="http://schemas.microsoft.com/office/drawing/2014/main" id="{063AC958-EAE8-47FA-892C-D845A59CDC6E}"/>
                </a:ext>
              </a:extLst>
            </p:cNvPr>
            <p:cNvSpPr>
              <a:spLocks noEditPoints="1"/>
            </p:cNvSpPr>
            <p:nvPr/>
          </p:nvSpPr>
          <p:spPr bwMode="auto">
            <a:xfrm>
              <a:off x="1847" y="1712"/>
              <a:ext cx="757" cy="759"/>
            </a:xfrm>
            <a:custGeom>
              <a:avLst/>
              <a:gdLst>
                <a:gd name="T0" fmla="*/ 182 w 364"/>
                <a:gd name="T1" fmla="*/ 273 h 364"/>
                <a:gd name="T2" fmla="*/ 91 w 364"/>
                <a:gd name="T3" fmla="*/ 182 h 364"/>
                <a:gd name="T4" fmla="*/ 182 w 364"/>
                <a:gd name="T5" fmla="*/ 91 h 364"/>
                <a:gd name="T6" fmla="*/ 273 w 364"/>
                <a:gd name="T7" fmla="*/ 182 h 364"/>
                <a:gd name="T8" fmla="*/ 182 w 364"/>
                <a:gd name="T9" fmla="*/ 273 h 364"/>
                <a:gd name="T10" fmla="*/ 182 w 364"/>
                <a:gd name="T11" fmla="*/ 0 h 364"/>
                <a:gd name="T12" fmla="*/ 0 w 364"/>
                <a:gd name="T13" fmla="*/ 182 h 364"/>
                <a:gd name="T14" fmla="*/ 182 w 364"/>
                <a:gd name="T15" fmla="*/ 364 h 364"/>
                <a:gd name="T16" fmla="*/ 364 w 364"/>
                <a:gd name="T17" fmla="*/ 182 h 364"/>
                <a:gd name="T18" fmla="*/ 182 w 364"/>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364">
                  <a:moveTo>
                    <a:pt x="182" y="273"/>
                  </a:moveTo>
                  <a:cubicBezTo>
                    <a:pt x="132" y="273"/>
                    <a:pt x="91" y="232"/>
                    <a:pt x="91" y="182"/>
                  </a:cubicBezTo>
                  <a:cubicBezTo>
                    <a:pt x="91" y="131"/>
                    <a:pt x="132" y="91"/>
                    <a:pt x="182" y="91"/>
                  </a:cubicBezTo>
                  <a:cubicBezTo>
                    <a:pt x="233" y="91"/>
                    <a:pt x="273" y="131"/>
                    <a:pt x="273" y="182"/>
                  </a:cubicBezTo>
                  <a:cubicBezTo>
                    <a:pt x="273" y="232"/>
                    <a:pt x="233" y="273"/>
                    <a:pt x="182" y="273"/>
                  </a:cubicBezTo>
                  <a:moveTo>
                    <a:pt x="182" y="0"/>
                  </a:moveTo>
                  <a:cubicBezTo>
                    <a:pt x="82" y="0"/>
                    <a:pt x="0" y="81"/>
                    <a:pt x="0" y="182"/>
                  </a:cubicBezTo>
                  <a:cubicBezTo>
                    <a:pt x="0" y="282"/>
                    <a:pt x="82" y="364"/>
                    <a:pt x="182" y="364"/>
                  </a:cubicBezTo>
                  <a:cubicBezTo>
                    <a:pt x="283" y="364"/>
                    <a:pt x="364" y="282"/>
                    <a:pt x="364" y="182"/>
                  </a:cubicBezTo>
                  <a:cubicBezTo>
                    <a:pt x="364" y="81"/>
                    <a:pt x="283"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84" name="Freeform 19">
              <a:extLst>
                <a:ext uri="{FF2B5EF4-FFF2-40B4-BE49-F238E27FC236}">
                  <a16:creationId xmlns:a16="http://schemas.microsoft.com/office/drawing/2014/main" id="{D963F8F6-8C05-4F36-BBD4-FCED73EA36B6}"/>
                </a:ext>
              </a:extLst>
            </p:cNvPr>
            <p:cNvSpPr>
              <a:spLocks noEditPoints="1"/>
            </p:cNvSpPr>
            <p:nvPr/>
          </p:nvSpPr>
          <p:spPr bwMode="auto">
            <a:xfrm>
              <a:off x="2" y="3"/>
              <a:ext cx="2594" cy="1899"/>
            </a:xfrm>
            <a:custGeom>
              <a:avLst/>
              <a:gdLst>
                <a:gd name="T0" fmla="*/ 455 w 1247"/>
                <a:gd name="T1" fmla="*/ 820 h 911"/>
                <a:gd name="T2" fmla="*/ 91 w 1247"/>
                <a:gd name="T3" fmla="*/ 455 h 911"/>
                <a:gd name="T4" fmla="*/ 455 w 1247"/>
                <a:gd name="T5" fmla="*/ 91 h 911"/>
                <a:gd name="T6" fmla="*/ 690 w 1247"/>
                <a:gd name="T7" fmla="*/ 177 h 911"/>
                <a:gd name="T8" fmla="*/ 610 w 1247"/>
                <a:gd name="T9" fmla="*/ 387 h 911"/>
                <a:gd name="T10" fmla="*/ 759 w 1247"/>
                <a:gd name="T11" fmla="*/ 656 h 911"/>
                <a:gd name="T12" fmla="*/ 455 w 1247"/>
                <a:gd name="T13" fmla="*/ 820 h 911"/>
                <a:gd name="T14" fmla="*/ 701 w 1247"/>
                <a:gd name="T15" fmla="*/ 387 h 911"/>
                <a:gd name="T16" fmla="*/ 752 w 1247"/>
                <a:gd name="T17" fmla="*/ 245 h 911"/>
                <a:gd name="T18" fmla="*/ 819 w 1247"/>
                <a:gd name="T19" fmla="*/ 455 h 911"/>
                <a:gd name="T20" fmla="*/ 799 w 1247"/>
                <a:gd name="T21" fmla="*/ 574 h 911"/>
                <a:gd name="T22" fmla="*/ 701 w 1247"/>
                <a:gd name="T23" fmla="*/ 387 h 911"/>
                <a:gd name="T24" fmla="*/ 1156 w 1247"/>
                <a:gd name="T25" fmla="*/ 387 h 911"/>
                <a:gd name="T26" fmla="*/ 929 w 1247"/>
                <a:gd name="T27" fmla="*/ 615 h 911"/>
                <a:gd name="T28" fmla="*/ 883 w 1247"/>
                <a:gd name="T29" fmla="*/ 610 h 911"/>
                <a:gd name="T30" fmla="*/ 910 w 1247"/>
                <a:gd name="T31" fmla="*/ 455 h 911"/>
                <a:gd name="T32" fmla="*/ 822 w 1247"/>
                <a:gd name="T33" fmla="*/ 187 h 911"/>
                <a:gd name="T34" fmla="*/ 929 w 1247"/>
                <a:gd name="T35" fmla="*/ 160 h 911"/>
                <a:gd name="T36" fmla="*/ 1156 w 1247"/>
                <a:gd name="T37" fmla="*/ 387 h 911"/>
                <a:gd name="T38" fmla="*/ 929 w 1247"/>
                <a:gd name="T39" fmla="*/ 706 h 911"/>
                <a:gd name="T40" fmla="*/ 1247 w 1247"/>
                <a:gd name="T41" fmla="*/ 387 h 911"/>
                <a:gd name="T42" fmla="*/ 929 w 1247"/>
                <a:gd name="T43" fmla="*/ 69 h 911"/>
                <a:gd name="T44" fmla="*/ 759 w 1247"/>
                <a:gd name="T45" fmla="*/ 118 h 911"/>
                <a:gd name="T46" fmla="*/ 455 w 1247"/>
                <a:gd name="T47" fmla="*/ 0 h 911"/>
                <a:gd name="T48" fmla="*/ 0 w 1247"/>
                <a:gd name="T49" fmla="*/ 455 h 911"/>
                <a:gd name="T50" fmla="*/ 455 w 1247"/>
                <a:gd name="T51" fmla="*/ 911 h 911"/>
                <a:gd name="T52" fmla="*/ 842 w 1247"/>
                <a:gd name="T53" fmla="*/ 694 h 911"/>
                <a:gd name="T54" fmla="*/ 929 w 1247"/>
                <a:gd name="T55" fmla="*/ 706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7" h="911">
                  <a:moveTo>
                    <a:pt x="455" y="820"/>
                  </a:moveTo>
                  <a:cubicBezTo>
                    <a:pt x="254" y="820"/>
                    <a:pt x="91" y="657"/>
                    <a:pt x="91" y="455"/>
                  </a:cubicBezTo>
                  <a:cubicBezTo>
                    <a:pt x="91" y="254"/>
                    <a:pt x="254" y="91"/>
                    <a:pt x="455" y="91"/>
                  </a:cubicBezTo>
                  <a:cubicBezTo>
                    <a:pt x="544" y="91"/>
                    <a:pt x="626" y="124"/>
                    <a:pt x="690" y="177"/>
                  </a:cubicBezTo>
                  <a:cubicBezTo>
                    <a:pt x="640" y="233"/>
                    <a:pt x="610" y="307"/>
                    <a:pt x="610" y="387"/>
                  </a:cubicBezTo>
                  <a:cubicBezTo>
                    <a:pt x="610" y="500"/>
                    <a:pt x="670" y="600"/>
                    <a:pt x="759" y="656"/>
                  </a:cubicBezTo>
                  <a:cubicBezTo>
                    <a:pt x="693" y="755"/>
                    <a:pt x="582" y="820"/>
                    <a:pt x="455" y="820"/>
                  </a:cubicBezTo>
                  <a:moveTo>
                    <a:pt x="701" y="387"/>
                  </a:moveTo>
                  <a:cubicBezTo>
                    <a:pt x="701" y="333"/>
                    <a:pt x="720" y="284"/>
                    <a:pt x="752" y="245"/>
                  </a:cubicBezTo>
                  <a:cubicBezTo>
                    <a:pt x="794" y="304"/>
                    <a:pt x="819" y="377"/>
                    <a:pt x="819" y="455"/>
                  </a:cubicBezTo>
                  <a:cubicBezTo>
                    <a:pt x="819" y="497"/>
                    <a:pt x="812" y="537"/>
                    <a:pt x="799" y="574"/>
                  </a:cubicBezTo>
                  <a:cubicBezTo>
                    <a:pt x="740" y="533"/>
                    <a:pt x="701" y="465"/>
                    <a:pt x="701" y="387"/>
                  </a:cubicBezTo>
                  <a:moveTo>
                    <a:pt x="1156" y="387"/>
                  </a:moveTo>
                  <a:cubicBezTo>
                    <a:pt x="1156" y="513"/>
                    <a:pt x="1055" y="615"/>
                    <a:pt x="929" y="615"/>
                  </a:cubicBezTo>
                  <a:cubicBezTo>
                    <a:pt x="913" y="615"/>
                    <a:pt x="898" y="613"/>
                    <a:pt x="883" y="610"/>
                  </a:cubicBezTo>
                  <a:cubicBezTo>
                    <a:pt x="900" y="562"/>
                    <a:pt x="910" y="510"/>
                    <a:pt x="910" y="455"/>
                  </a:cubicBezTo>
                  <a:cubicBezTo>
                    <a:pt x="910" y="355"/>
                    <a:pt x="877" y="262"/>
                    <a:pt x="822" y="187"/>
                  </a:cubicBezTo>
                  <a:cubicBezTo>
                    <a:pt x="854" y="169"/>
                    <a:pt x="890" y="160"/>
                    <a:pt x="929" y="160"/>
                  </a:cubicBezTo>
                  <a:cubicBezTo>
                    <a:pt x="1055" y="160"/>
                    <a:pt x="1156" y="262"/>
                    <a:pt x="1156" y="387"/>
                  </a:cubicBezTo>
                  <a:moveTo>
                    <a:pt x="929" y="706"/>
                  </a:moveTo>
                  <a:cubicBezTo>
                    <a:pt x="1105" y="706"/>
                    <a:pt x="1247" y="563"/>
                    <a:pt x="1247" y="387"/>
                  </a:cubicBezTo>
                  <a:cubicBezTo>
                    <a:pt x="1247" y="211"/>
                    <a:pt x="1105" y="69"/>
                    <a:pt x="929" y="69"/>
                  </a:cubicBezTo>
                  <a:cubicBezTo>
                    <a:pt x="866" y="69"/>
                    <a:pt x="808" y="87"/>
                    <a:pt x="759" y="118"/>
                  </a:cubicBezTo>
                  <a:cubicBezTo>
                    <a:pt x="679" y="45"/>
                    <a:pt x="572" y="0"/>
                    <a:pt x="455" y="0"/>
                  </a:cubicBezTo>
                  <a:cubicBezTo>
                    <a:pt x="204" y="0"/>
                    <a:pt x="0" y="204"/>
                    <a:pt x="0" y="455"/>
                  </a:cubicBezTo>
                  <a:cubicBezTo>
                    <a:pt x="0" y="707"/>
                    <a:pt x="204" y="911"/>
                    <a:pt x="455" y="911"/>
                  </a:cubicBezTo>
                  <a:cubicBezTo>
                    <a:pt x="619" y="911"/>
                    <a:pt x="762" y="824"/>
                    <a:pt x="842" y="694"/>
                  </a:cubicBezTo>
                  <a:cubicBezTo>
                    <a:pt x="870" y="701"/>
                    <a:pt x="899" y="706"/>
                    <a:pt x="929" y="7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sp>
        <p:nvSpPr>
          <p:cNvPr id="85" name="Freeform 23">
            <a:extLst>
              <a:ext uri="{FF2B5EF4-FFF2-40B4-BE49-F238E27FC236}">
                <a16:creationId xmlns:a16="http://schemas.microsoft.com/office/drawing/2014/main" id="{DE27D3E9-821E-49BB-8C0B-D55DAEBDAF7D}"/>
              </a:ext>
            </a:extLst>
          </p:cNvPr>
          <p:cNvSpPr>
            <a:spLocks noEditPoints="1"/>
          </p:cNvSpPr>
          <p:nvPr/>
        </p:nvSpPr>
        <p:spPr bwMode="auto">
          <a:xfrm>
            <a:off x="7680707" y="4515537"/>
            <a:ext cx="738376" cy="678655"/>
          </a:xfrm>
          <a:custGeom>
            <a:avLst/>
            <a:gdLst>
              <a:gd name="T0" fmla="*/ 1142 w 1308"/>
              <a:gd name="T1" fmla="*/ 686 h 1200"/>
              <a:gd name="T2" fmla="*/ 982 w 1308"/>
              <a:gd name="T3" fmla="*/ 616 h 1200"/>
              <a:gd name="T4" fmla="*/ 965 w 1308"/>
              <a:gd name="T5" fmla="*/ 617 h 1200"/>
              <a:gd name="T6" fmla="*/ 958 w 1308"/>
              <a:gd name="T7" fmla="*/ 617 h 1200"/>
              <a:gd name="T8" fmla="*/ 629 w 1308"/>
              <a:gd name="T9" fmla="*/ 343 h 1200"/>
              <a:gd name="T10" fmla="*/ 434 w 1308"/>
              <a:gd name="T11" fmla="*/ 343 h 1200"/>
              <a:gd name="T12" fmla="*/ 679 w 1308"/>
              <a:gd name="T13" fmla="*/ 91 h 1200"/>
              <a:gd name="T14" fmla="*/ 965 w 1308"/>
              <a:gd name="T15" fmla="*/ 91 h 1200"/>
              <a:gd name="T16" fmla="*/ 1210 w 1308"/>
              <a:gd name="T17" fmla="*/ 344 h 1200"/>
              <a:gd name="T18" fmla="*/ 1210 w 1308"/>
              <a:gd name="T19" fmla="*/ 364 h 1200"/>
              <a:gd name="T20" fmla="*/ 1098 w 1308"/>
              <a:gd name="T21" fmla="*/ 576 h 1200"/>
              <a:gd name="T22" fmla="*/ 1142 w 1308"/>
              <a:gd name="T23" fmla="*/ 686 h 1200"/>
              <a:gd name="T24" fmla="*/ 629 w 1308"/>
              <a:gd name="T25" fmla="*/ 960 h 1200"/>
              <a:gd name="T26" fmla="*/ 343 w 1308"/>
              <a:gd name="T27" fmla="*/ 960 h 1200"/>
              <a:gd name="T28" fmla="*/ 326 w 1308"/>
              <a:gd name="T29" fmla="*/ 959 h 1200"/>
              <a:gd name="T30" fmla="*/ 166 w 1308"/>
              <a:gd name="T31" fmla="*/ 1028 h 1200"/>
              <a:gd name="T32" fmla="*/ 210 w 1308"/>
              <a:gd name="T33" fmla="*/ 919 h 1200"/>
              <a:gd name="T34" fmla="*/ 98 w 1308"/>
              <a:gd name="T35" fmla="*/ 707 h 1200"/>
              <a:gd name="T36" fmla="*/ 98 w 1308"/>
              <a:gd name="T37" fmla="*/ 687 h 1200"/>
              <a:gd name="T38" fmla="*/ 343 w 1308"/>
              <a:gd name="T39" fmla="*/ 434 h 1200"/>
              <a:gd name="T40" fmla="*/ 350 w 1308"/>
              <a:gd name="T41" fmla="*/ 434 h 1200"/>
              <a:gd name="T42" fmla="*/ 444 w 1308"/>
              <a:gd name="T43" fmla="*/ 434 h 1200"/>
              <a:gd name="T44" fmla="*/ 629 w 1308"/>
              <a:gd name="T45" fmla="*/ 434 h 1200"/>
              <a:gd name="T46" fmla="*/ 864 w 1308"/>
              <a:gd name="T47" fmla="*/ 617 h 1200"/>
              <a:gd name="T48" fmla="*/ 874 w 1308"/>
              <a:gd name="T49" fmla="*/ 687 h 1200"/>
              <a:gd name="T50" fmla="*/ 874 w 1308"/>
              <a:gd name="T51" fmla="*/ 707 h 1200"/>
              <a:gd name="T52" fmla="*/ 874 w 1308"/>
              <a:gd name="T53" fmla="*/ 709 h 1200"/>
              <a:gd name="T54" fmla="*/ 629 w 1308"/>
              <a:gd name="T55" fmla="*/ 960 h 1200"/>
              <a:gd name="T56" fmla="*/ 1207 w 1308"/>
              <a:gd name="T57" fmla="*/ 603 h 1200"/>
              <a:gd name="T58" fmla="*/ 1301 w 1308"/>
              <a:gd name="T59" fmla="*/ 364 h 1200"/>
              <a:gd name="T60" fmla="*/ 1301 w 1308"/>
              <a:gd name="T61" fmla="*/ 344 h 1200"/>
              <a:gd name="T62" fmla="*/ 965 w 1308"/>
              <a:gd name="T63" fmla="*/ 0 h 1200"/>
              <a:gd name="T64" fmla="*/ 679 w 1308"/>
              <a:gd name="T65" fmla="*/ 0 h 1200"/>
              <a:gd name="T66" fmla="*/ 343 w 1308"/>
              <a:gd name="T67" fmla="*/ 343 h 1200"/>
              <a:gd name="T68" fmla="*/ 7 w 1308"/>
              <a:gd name="T69" fmla="*/ 687 h 1200"/>
              <a:gd name="T70" fmla="*/ 7 w 1308"/>
              <a:gd name="T71" fmla="*/ 707 h 1200"/>
              <a:gd name="T72" fmla="*/ 101 w 1308"/>
              <a:gd name="T73" fmla="*/ 946 h 1200"/>
              <a:gd name="T74" fmla="*/ 0 w 1308"/>
              <a:gd name="T75" fmla="*/ 1200 h 1200"/>
              <a:gd name="T76" fmla="*/ 343 w 1308"/>
              <a:gd name="T77" fmla="*/ 1051 h 1200"/>
              <a:gd name="T78" fmla="*/ 629 w 1308"/>
              <a:gd name="T79" fmla="*/ 1051 h 1200"/>
              <a:gd name="T80" fmla="*/ 965 w 1308"/>
              <a:gd name="T81" fmla="*/ 709 h 1200"/>
              <a:gd name="T82" fmla="*/ 1308 w 1308"/>
              <a:gd name="T83" fmla="*/ 857 h 1200"/>
              <a:gd name="T84" fmla="*/ 1207 w 1308"/>
              <a:gd name="T85" fmla="*/ 60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8" h="1200">
                <a:moveTo>
                  <a:pt x="1142" y="686"/>
                </a:moveTo>
                <a:cubicBezTo>
                  <a:pt x="982" y="616"/>
                  <a:pt x="982" y="616"/>
                  <a:pt x="982" y="616"/>
                </a:cubicBezTo>
                <a:cubicBezTo>
                  <a:pt x="976" y="617"/>
                  <a:pt x="971" y="617"/>
                  <a:pt x="965" y="617"/>
                </a:cubicBezTo>
                <a:cubicBezTo>
                  <a:pt x="958" y="617"/>
                  <a:pt x="958" y="617"/>
                  <a:pt x="958" y="617"/>
                </a:cubicBezTo>
                <a:cubicBezTo>
                  <a:pt x="927" y="461"/>
                  <a:pt x="791" y="343"/>
                  <a:pt x="629" y="343"/>
                </a:cubicBezTo>
                <a:cubicBezTo>
                  <a:pt x="434" y="343"/>
                  <a:pt x="434" y="343"/>
                  <a:pt x="434" y="343"/>
                </a:cubicBezTo>
                <a:cubicBezTo>
                  <a:pt x="435" y="204"/>
                  <a:pt x="545" y="91"/>
                  <a:pt x="679" y="91"/>
                </a:cubicBezTo>
                <a:cubicBezTo>
                  <a:pt x="965" y="91"/>
                  <a:pt x="965" y="91"/>
                  <a:pt x="965" y="91"/>
                </a:cubicBezTo>
                <a:cubicBezTo>
                  <a:pt x="1100" y="91"/>
                  <a:pt x="1210" y="205"/>
                  <a:pt x="1210" y="344"/>
                </a:cubicBezTo>
                <a:cubicBezTo>
                  <a:pt x="1210" y="364"/>
                  <a:pt x="1210" y="364"/>
                  <a:pt x="1210" y="364"/>
                </a:cubicBezTo>
                <a:cubicBezTo>
                  <a:pt x="1210" y="453"/>
                  <a:pt x="1165" y="531"/>
                  <a:pt x="1098" y="576"/>
                </a:cubicBezTo>
                <a:lnTo>
                  <a:pt x="1142" y="686"/>
                </a:lnTo>
                <a:close/>
                <a:moveTo>
                  <a:pt x="629" y="960"/>
                </a:moveTo>
                <a:cubicBezTo>
                  <a:pt x="343" y="960"/>
                  <a:pt x="343" y="960"/>
                  <a:pt x="343" y="960"/>
                </a:cubicBezTo>
                <a:cubicBezTo>
                  <a:pt x="337" y="960"/>
                  <a:pt x="332" y="960"/>
                  <a:pt x="326" y="959"/>
                </a:cubicBezTo>
                <a:cubicBezTo>
                  <a:pt x="166" y="1028"/>
                  <a:pt x="166" y="1028"/>
                  <a:pt x="166" y="1028"/>
                </a:cubicBezTo>
                <a:cubicBezTo>
                  <a:pt x="210" y="919"/>
                  <a:pt x="210" y="919"/>
                  <a:pt x="210" y="919"/>
                </a:cubicBezTo>
                <a:cubicBezTo>
                  <a:pt x="143" y="874"/>
                  <a:pt x="98" y="795"/>
                  <a:pt x="98" y="707"/>
                </a:cubicBezTo>
                <a:cubicBezTo>
                  <a:pt x="98" y="687"/>
                  <a:pt x="98" y="687"/>
                  <a:pt x="98" y="687"/>
                </a:cubicBezTo>
                <a:cubicBezTo>
                  <a:pt x="98" y="548"/>
                  <a:pt x="208" y="434"/>
                  <a:pt x="343" y="434"/>
                </a:cubicBezTo>
                <a:cubicBezTo>
                  <a:pt x="350" y="434"/>
                  <a:pt x="350" y="434"/>
                  <a:pt x="350" y="434"/>
                </a:cubicBezTo>
                <a:cubicBezTo>
                  <a:pt x="444" y="434"/>
                  <a:pt x="444" y="434"/>
                  <a:pt x="444" y="434"/>
                </a:cubicBezTo>
                <a:cubicBezTo>
                  <a:pt x="629" y="434"/>
                  <a:pt x="629" y="434"/>
                  <a:pt x="629" y="434"/>
                </a:cubicBezTo>
                <a:cubicBezTo>
                  <a:pt x="740" y="434"/>
                  <a:pt x="835" y="512"/>
                  <a:pt x="864" y="617"/>
                </a:cubicBezTo>
                <a:cubicBezTo>
                  <a:pt x="871" y="639"/>
                  <a:pt x="874" y="663"/>
                  <a:pt x="874" y="687"/>
                </a:cubicBezTo>
                <a:cubicBezTo>
                  <a:pt x="874" y="707"/>
                  <a:pt x="874" y="707"/>
                  <a:pt x="874" y="707"/>
                </a:cubicBezTo>
                <a:cubicBezTo>
                  <a:pt x="874" y="708"/>
                  <a:pt x="874" y="708"/>
                  <a:pt x="874" y="709"/>
                </a:cubicBezTo>
                <a:cubicBezTo>
                  <a:pt x="873" y="847"/>
                  <a:pt x="763" y="960"/>
                  <a:pt x="629" y="960"/>
                </a:cubicBezTo>
                <a:close/>
                <a:moveTo>
                  <a:pt x="1207" y="603"/>
                </a:moveTo>
                <a:cubicBezTo>
                  <a:pt x="1267" y="540"/>
                  <a:pt x="1301" y="455"/>
                  <a:pt x="1301" y="364"/>
                </a:cubicBezTo>
                <a:cubicBezTo>
                  <a:pt x="1301" y="344"/>
                  <a:pt x="1301" y="344"/>
                  <a:pt x="1301" y="344"/>
                </a:cubicBezTo>
                <a:cubicBezTo>
                  <a:pt x="1301" y="155"/>
                  <a:pt x="1151" y="0"/>
                  <a:pt x="965" y="0"/>
                </a:cubicBezTo>
                <a:cubicBezTo>
                  <a:pt x="679" y="0"/>
                  <a:pt x="679" y="0"/>
                  <a:pt x="679" y="0"/>
                </a:cubicBezTo>
                <a:cubicBezTo>
                  <a:pt x="494" y="0"/>
                  <a:pt x="343" y="155"/>
                  <a:pt x="343" y="343"/>
                </a:cubicBezTo>
                <a:cubicBezTo>
                  <a:pt x="157" y="343"/>
                  <a:pt x="7" y="498"/>
                  <a:pt x="7" y="687"/>
                </a:cubicBezTo>
                <a:cubicBezTo>
                  <a:pt x="7" y="707"/>
                  <a:pt x="7" y="707"/>
                  <a:pt x="7" y="707"/>
                </a:cubicBezTo>
                <a:cubicBezTo>
                  <a:pt x="7" y="798"/>
                  <a:pt x="41" y="882"/>
                  <a:pt x="101" y="946"/>
                </a:cubicBezTo>
                <a:cubicBezTo>
                  <a:pt x="0" y="1200"/>
                  <a:pt x="0" y="1200"/>
                  <a:pt x="0" y="1200"/>
                </a:cubicBezTo>
                <a:cubicBezTo>
                  <a:pt x="343" y="1051"/>
                  <a:pt x="343" y="1051"/>
                  <a:pt x="343" y="1051"/>
                </a:cubicBezTo>
                <a:cubicBezTo>
                  <a:pt x="629" y="1051"/>
                  <a:pt x="629" y="1051"/>
                  <a:pt x="629" y="1051"/>
                </a:cubicBezTo>
                <a:cubicBezTo>
                  <a:pt x="814" y="1051"/>
                  <a:pt x="965" y="897"/>
                  <a:pt x="965" y="709"/>
                </a:cubicBezTo>
                <a:cubicBezTo>
                  <a:pt x="1308" y="857"/>
                  <a:pt x="1308" y="857"/>
                  <a:pt x="1308" y="857"/>
                </a:cubicBezTo>
                <a:lnTo>
                  <a:pt x="1207" y="603"/>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Tree>
    <p:extLst>
      <p:ext uri="{BB962C8B-B14F-4D97-AF65-F5344CB8AC3E}">
        <p14:creationId xmlns:p14="http://schemas.microsoft.com/office/powerpoint/2010/main" val="26807315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 decel="9000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accel="8000" decel="9200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500" fill="hold"/>
                                        <p:tgtEl>
                                          <p:spTgt spid="58"/>
                                        </p:tgtEl>
                                        <p:attrNameLst>
                                          <p:attrName>ppt_w</p:attrName>
                                        </p:attrNameLst>
                                      </p:cBhvr>
                                      <p:tavLst>
                                        <p:tav tm="0">
                                          <p:val>
                                            <p:fltVal val="0"/>
                                          </p:val>
                                        </p:tav>
                                        <p:tav tm="100000">
                                          <p:val>
                                            <p:strVal val="#ppt_w"/>
                                          </p:val>
                                        </p:tav>
                                      </p:tavLst>
                                    </p:anim>
                                    <p:anim calcmode="lin" valueType="num">
                                      <p:cBhvr>
                                        <p:cTn id="16" dur="500" fill="hold"/>
                                        <p:tgtEl>
                                          <p:spTgt spid="58"/>
                                        </p:tgtEl>
                                        <p:attrNameLst>
                                          <p:attrName>ppt_h</p:attrName>
                                        </p:attrNameLst>
                                      </p:cBhvr>
                                      <p:tavLst>
                                        <p:tav tm="0">
                                          <p:val>
                                            <p:fltVal val="0"/>
                                          </p:val>
                                        </p:tav>
                                        <p:tav tm="100000">
                                          <p:val>
                                            <p:strVal val="#ppt_h"/>
                                          </p:val>
                                        </p:tav>
                                      </p:tavLst>
                                    </p:anim>
                                    <p:animEffect transition="in" filter="fade">
                                      <p:cBhvr>
                                        <p:cTn id="17" dur="500"/>
                                        <p:tgtEl>
                                          <p:spTgt spid="58"/>
                                        </p:tgtEl>
                                      </p:cBhvr>
                                    </p:animEffect>
                                  </p:childTnLst>
                                </p:cTn>
                              </p:par>
                              <p:par>
                                <p:cTn id="18" presetID="53" presetClass="entr" presetSubtype="16"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 calcmode="lin" valueType="num">
                                      <p:cBhvr>
                                        <p:cTn id="20" dur="500" fill="hold"/>
                                        <p:tgtEl>
                                          <p:spTgt spid="82"/>
                                        </p:tgtEl>
                                        <p:attrNameLst>
                                          <p:attrName>ppt_w</p:attrName>
                                        </p:attrNameLst>
                                      </p:cBhvr>
                                      <p:tavLst>
                                        <p:tav tm="0">
                                          <p:val>
                                            <p:fltVal val="0"/>
                                          </p:val>
                                        </p:tav>
                                        <p:tav tm="100000">
                                          <p:val>
                                            <p:strVal val="#ppt_w"/>
                                          </p:val>
                                        </p:tav>
                                      </p:tavLst>
                                    </p:anim>
                                    <p:anim calcmode="lin" valueType="num">
                                      <p:cBhvr>
                                        <p:cTn id="21" dur="500" fill="hold"/>
                                        <p:tgtEl>
                                          <p:spTgt spid="82"/>
                                        </p:tgtEl>
                                        <p:attrNameLst>
                                          <p:attrName>ppt_h</p:attrName>
                                        </p:attrNameLst>
                                      </p:cBhvr>
                                      <p:tavLst>
                                        <p:tav tm="0">
                                          <p:val>
                                            <p:fltVal val="0"/>
                                          </p:val>
                                        </p:tav>
                                        <p:tav tm="100000">
                                          <p:val>
                                            <p:strVal val="#ppt_h"/>
                                          </p:val>
                                        </p:tav>
                                      </p:tavLst>
                                    </p:anim>
                                    <p:animEffect transition="in" filter="fade">
                                      <p:cBhvr>
                                        <p:cTn id="22" dur="500"/>
                                        <p:tgtEl>
                                          <p:spTgt spid="82"/>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p:cTn id="25" dur="500" fill="hold"/>
                                        <p:tgtEl>
                                          <p:spTgt spid="62"/>
                                        </p:tgtEl>
                                        <p:attrNameLst>
                                          <p:attrName>ppt_w</p:attrName>
                                        </p:attrNameLst>
                                      </p:cBhvr>
                                      <p:tavLst>
                                        <p:tav tm="0">
                                          <p:val>
                                            <p:fltVal val="0"/>
                                          </p:val>
                                        </p:tav>
                                        <p:tav tm="100000">
                                          <p:val>
                                            <p:strVal val="#ppt_w"/>
                                          </p:val>
                                        </p:tav>
                                      </p:tavLst>
                                    </p:anim>
                                    <p:anim calcmode="lin" valueType="num">
                                      <p:cBhvr>
                                        <p:cTn id="26" dur="500" fill="hold"/>
                                        <p:tgtEl>
                                          <p:spTgt spid="62"/>
                                        </p:tgtEl>
                                        <p:attrNameLst>
                                          <p:attrName>ppt_h</p:attrName>
                                        </p:attrNameLst>
                                      </p:cBhvr>
                                      <p:tavLst>
                                        <p:tav tm="0">
                                          <p:val>
                                            <p:fltVal val="0"/>
                                          </p:val>
                                        </p:tav>
                                        <p:tav tm="100000">
                                          <p:val>
                                            <p:strVal val="#ppt_h"/>
                                          </p:val>
                                        </p:tav>
                                      </p:tavLst>
                                    </p:anim>
                                    <p:animEffect transition="in" filter="fade">
                                      <p:cBhvr>
                                        <p:cTn id="27" dur="500"/>
                                        <p:tgtEl>
                                          <p:spTgt spid="6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5"/>
                                        </p:tgtEl>
                                        <p:attrNameLst>
                                          <p:attrName>style.visibility</p:attrName>
                                        </p:attrNameLst>
                                      </p:cBhvr>
                                      <p:to>
                                        <p:strVal val="visible"/>
                                      </p:to>
                                    </p:set>
                                    <p:anim calcmode="lin" valueType="num">
                                      <p:cBhvr>
                                        <p:cTn id="30" dur="500" fill="hold"/>
                                        <p:tgtEl>
                                          <p:spTgt spid="85"/>
                                        </p:tgtEl>
                                        <p:attrNameLst>
                                          <p:attrName>ppt_w</p:attrName>
                                        </p:attrNameLst>
                                      </p:cBhvr>
                                      <p:tavLst>
                                        <p:tav tm="0">
                                          <p:val>
                                            <p:fltVal val="0"/>
                                          </p:val>
                                        </p:tav>
                                        <p:tav tm="100000">
                                          <p:val>
                                            <p:strVal val="#ppt_w"/>
                                          </p:val>
                                        </p:tav>
                                      </p:tavLst>
                                    </p:anim>
                                    <p:anim calcmode="lin" valueType="num">
                                      <p:cBhvr>
                                        <p:cTn id="31" dur="500" fill="hold"/>
                                        <p:tgtEl>
                                          <p:spTgt spid="85"/>
                                        </p:tgtEl>
                                        <p:attrNameLst>
                                          <p:attrName>ppt_h</p:attrName>
                                        </p:attrNameLst>
                                      </p:cBhvr>
                                      <p:tavLst>
                                        <p:tav tm="0">
                                          <p:val>
                                            <p:fltVal val="0"/>
                                          </p:val>
                                        </p:tav>
                                        <p:tav tm="100000">
                                          <p:val>
                                            <p:strVal val="#ppt_h"/>
                                          </p:val>
                                        </p:tav>
                                      </p:tavLst>
                                    </p:anim>
                                    <p:animEffect transition="in" filter="fade">
                                      <p:cBhvr>
                                        <p:cTn id="32" dur="500"/>
                                        <p:tgtEl>
                                          <p:spTgt spid="85"/>
                                        </p:tgtEl>
                                      </p:cBhvr>
                                    </p:animEffect>
                                  </p:childTnLst>
                                </p:cTn>
                              </p:par>
                              <p:par>
                                <p:cTn id="33" presetID="53" presetClass="entr" presetSubtype="16"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6" grpId="0"/>
      <p:bldP spid="47" grpId="0"/>
      <p:bldP spid="48" grpId="0"/>
      <p:bldP spid="49" grpId="0"/>
      <p:bldP spid="50" grpId="0"/>
      <p:bldP spid="51" grpId="0"/>
      <p:bldP spid="53" grpId="0"/>
      <p:bldP spid="54" grpId="0"/>
      <p:bldP spid="56" grpId="0"/>
      <p:bldP spid="57" grpId="0"/>
      <p:bldP spid="58" grpId="0" animBg="1"/>
      <p:bldP spid="62" grpId="0" animBg="1"/>
      <p:bldP spid="8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7E113CF-904F-4B80-A92F-24FA4AB0CC7C}"/>
              </a:ext>
            </a:extLst>
          </p:cNvPr>
          <p:cNvSpPr/>
          <p:nvPr/>
        </p:nvSpPr>
        <p:spPr bwMode="auto">
          <a:xfrm>
            <a:off x="-1" y="0"/>
            <a:ext cx="12187250" cy="2090057"/>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a:xfrm>
            <a:off x="266699" y="930728"/>
            <a:ext cx="11653157" cy="1043217"/>
          </a:xfrm>
        </p:spPr>
        <p:txBody>
          <a:bodyPr>
            <a:normAutofit/>
          </a:bodyPr>
          <a:lstStyle/>
          <a:p>
            <a:r>
              <a:rPr lang="ru-RU" spc="-100" dirty="0">
                <a:ln w="3175">
                  <a:noFill/>
                </a:ln>
                <a:latin typeface="Segoe UI Light"/>
                <a:ea typeface="+mn-ea"/>
                <a:cs typeface="Segoe UI Semibold" panose="020B0702040204020203" pitchFamily="34" charset="0"/>
              </a:rPr>
              <a:t>Связывание сущностей в проекте</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pic>
        <p:nvPicPr>
          <p:cNvPr id="1026" name="Picture 2" descr="https://labsportalwuprod1.blob.core.windows.net/media/Default/Media/Labs/entitylinking/entitylinkingexample.png">
            <a:extLst>
              <a:ext uri="{FF2B5EF4-FFF2-40B4-BE49-F238E27FC236}">
                <a16:creationId xmlns:a16="http://schemas.microsoft.com/office/drawing/2014/main" id="{FCDEFF3D-FF2C-4F51-BB50-D2B9743BB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547922"/>
            <a:ext cx="10439400" cy="3884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78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215377FB-985E-4922-AAF6-16469EDF60D0}"/>
              </a:ext>
            </a:extLst>
          </p:cNvPr>
          <p:cNvSpPr txBox="1">
            <a:spLocks/>
          </p:cNvSpPr>
          <p:nvPr/>
        </p:nvSpPr>
        <p:spPr>
          <a:xfrm>
            <a:off x="1214271" y="258647"/>
            <a:ext cx="10690799"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ru-RU" sz="4896" spc="-102" dirty="0">
                <a:gradFill>
                  <a:gsLst>
                    <a:gs pos="1250">
                      <a:srgbClr val="353535"/>
                    </a:gs>
                    <a:gs pos="100000">
                      <a:srgbClr val="353535"/>
                    </a:gs>
                  </a:gsLst>
                  <a:lin ang="5400000" scaled="0"/>
                </a:gradFill>
                <a:latin typeface="Segoe UI Light"/>
              </a:rPr>
              <a:t>Поиск</a:t>
            </a:r>
            <a:endParaRPr lang="en-US" sz="4896" spc="-102" dirty="0">
              <a:gradFill>
                <a:gsLst>
                  <a:gs pos="1250">
                    <a:srgbClr val="353535"/>
                  </a:gs>
                  <a:gs pos="100000">
                    <a:srgbClr val="353535"/>
                  </a:gs>
                </a:gsLst>
                <a:lin ang="5400000" scaled="0"/>
              </a:gradFill>
              <a:latin typeface="Segoe UI Light"/>
            </a:endParaRPr>
          </a:p>
        </p:txBody>
      </p:sp>
      <p:sp>
        <p:nvSpPr>
          <p:cNvPr id="112" name="Rectangle 40">
            <a:extLst>
              <a:ext uri="{FF2B5EF4-FFF2-40B4-BE49-F238E27FC236}">
                <a16:creationId xmlns:a16="http://schemas.microsoft.com/office/drawing/2014/main" id="{37260953-070D-42C6-8361-CEFA7E1A31EA}"/>
              </a:ext>
            </a:extLst>
          </p:cNvPr>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TextBox 29">
            <a:extLst>
              <a:ext uri="{FF2B5EF4-FFF2-40B4-BE49-F238E27FC236}">
                <a16:creationId xmlns:a16="http://schemas.microsoft.com/office/drawing/2014/main" id="{30684C33-568A-4725-AAC0-68EE2328B261}"/>
              </a:ext>
            </a:extLst>
          </p:cNvPr>
          <p:cNvSpPr txBox="1"/>
          <p:nvPr/>
        </p:nvSpPr>
        <p:spPr>
          <a:xfrm>
            <a:off x="3104600" y="5142067"/>
            <a:ext cx="2956189" cy="510919"/>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a:t>
            </a: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автозаполнения </a:t>
            </a: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a:t>
            </a:r>
          </a:p>
        </p:txBody>
      </p:sp>
      <p:sp>
        <p:nvSpPr>
          <p:cNvPr id="31" name="Rectangle 62">
            <a:extLst>
              <a:ext uri="{FF2B5EF4-FFF2-40B4-BE49-F238E27FC236}">
                <a16:creationId xmlns:a16="http://schemas.microsoft.com/office/drawing/2014/main" id="{739AF535-5C50-426C-AD3F-F917E0BF5C0E}"/>
              </a:ext>
            </a:extLst>
          </p:cNvPr>
          <p:cNvSpPr/>
          <p:nvPr/>
        </p:nvSpPr>
        <p:spPr>
          <a:xfrm>
            <a:off x="2926487" y="5936520"/>
            <a:ext cx="3312414" cy="479618"/>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Интеллектуальное автозаполнение при поиске для вашего приложения</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FC943A4-2812-4CFA-8C6D-06B27A38FFE8}"/>
              </a:ext>
            </a:extLst>
          </p:cNvPr>
          <p:cNvSpPr txBox="1"/>
          <p:nvPr/>
        </p:nvSpPr>
        <p:spPr>
          <a:xfrm>
            <a:off x="1671430" y="2826894"/>
            <a:ext cx="2283736" cy="627299"/>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Bing для поиска в сети</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3" name="Rectangle 64">
            <a:extLst>
              <a:ext uri="{FF2B5EF4-FFF2-40B4-BE49-F238E27FC236}">
                <a16:creationId xmlns:a16="http://schemas.microsoft.com/office/drawing/2014/main" id="{291A76FF-A41C-4314-9F4A-3453996517E9}"/>
              </a:ext>
            </a:extLst>
          </p:cNvPr>
          <p:cNvSpPr/>
          <p:nvPr/>
        </p:nvSpPr>
        <p:spPr>
          <a:xfrm>
            <a:off x="1313962" y="3434632"/>
            <a:ext cx="2998672" cy="673261"/>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Получение сведений из множества веб-документов с помощью расширенного поиска</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B6E34777-C8CE-41D6-92BF-DD3936537700}"/>
              </a:ext>
            </a:extLst>
          </p:cNvPr>
          <p:cNvSpPr txBox="1"/>
          <p:nvPr/>
        </p:nvSpPr>
        <p:spPr>
          <a:xfrm>
            <a:off x="4917928" y="2826894"/>
            <a:ext cx="2647119" cy="627299"/>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Bing для</a:t>
            </a:r>
            <a:b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поиска изображений</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5" name="Rectangle 66">
            <a:extLst>
              <a:ext uri="{FF2B5EF4-FFF2-40B4-BE49-F238E27FC236}">
                <a16:creationId xmlns:a16="http://schemas.microsoft.com/office/drawing/2014/main" id="{F8428197-62CF-4976-8758-1D215E4EB215}"/>
              </a:ext>
            </a:extLst>
          </p:cNvPr>
          <p:cNvSpPr/>
          <p:nvPr/>
        </p:nvSpPr>
        <p:spPr>
          <a:xfrm>
            <a:off x="4763393" y="3531453"/>
            <a:ext cx="2956189" cy="479618"/>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Поиск изображений и получение исчерпывающих результатов</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6C13D39-3C3A-4390-8DA7-DBFF6CECE881}"/>
              </a:ext>
            </a:extLst>
          </p:cNvPr>
          <p:cNvSpPr txBox="1"/>
          <p:nvPr/>
        </p:nvSpPr>
        <p:spPr>
          <a:xfrm>
            <a:off x="8432508" y="2826894"/>
            <a:ext cx="2647119" cy="627299"/>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Bing для </a:t>
            </a:r>
            <a:b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поиска видео</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7" name="Rectangle 68">
            <a:extLst>
              <a:ext uri="{FF2B5EF4-FFF2-40B4-BE49-F238E27FC236}">
                <a16:creationId xmlns:a16="http://schemas.microsoft.com/office/drawing/2014/main" id="{888202DA-5C11-449A-AFA4-76BF4A7F2116}"/>
              </a:ext>
            </a:extLst>
          </p:cNvPr>
          <p:cNvSpPr/>
          <p:nvPr/>
        </p:nvSpPr>
        <p:spPr>
          <a:xfrm>
            <a:off x="8384857" y="3526583"/>
            <a:ext cx="2742421" cy="489359"/>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Поиск видео и получение исчерпывающих результатов</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BD15AE52-3541-497D-A6E6-3D568523947B}"/>
              </a:ext>
            </a:extLst>
          </p:cNvPr>
          <p:cNvSpPr txBox="1"/>
          <p:nvPr/>
        </p:nvSpPr>
        <p:spPr>
          <a:xfrm>
            <a:off x="7384" y="5031395"/>
            <a:ext cx="2860208"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Bing для </a:t>
            </a:r>
            <a:b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поиска новостей</a:t>
            </a:r>
          </a:p>
        </p:txBody>
      </p:sp>
      <p:sp>
        <p:nvSpPr>
          <p:cNvPr id="39" name="Rectangle 70">
            <a:extLst>
              <a:ext uri="{FF2B5EF4-FFF2-40B4-BE49-F238E27FC236}">
                <a16:creationId xmlns:a16="http://schemas.microsoft.com/office/drawing/2014/main" id="{AF9809ED-4F89-4ADD-BC9B-2875F0D2D6DC}"/>
              </a:ext>
            </a:extLst>
          </p:cNvPr>
          <p:cNvSpPr/>
          <p:nvPr/>
        </p:nvSpPr>
        <p:spPr>
          <a:xfrm>
            <a:off x="66278" y="5931650"/>
            <a:ext cx="2742421" cy="489359"/>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Поиск новостей и получение исчерпывающих результатов</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52" name="Rectangle 71">
            <a:extLst>
              <a:ext uri="{FF2B5EF4-FFF2-40B4-BE49-F238E27FC236}">
                <a16:creationId xmlns:a16="http://schemas.microsoft.com/office/drawing/2014/main" id="{A4BD7C63-7A06-4124-8FB3-16F2B255C6A0}"/>
              </a:ext>
            </a:extLst>
          </p:cNvPr>
          <p:cNvSpPr/>
          <p:nvPr/>
        </p:nvSpPr>
        <p:spPr>
          <a:xfrm>
            <a:off x="9216603" y="5742877"/>
            <a:ext cx="3108440" cy="866904"/>
          </a:xfrm>
          <a:prstGeom prst="rect">
            <a:avLst/>
          </a:prstGeom>
        </p:spPr>
        <p:txBody>
          <a:bodyPr wrap="square">
            <a:spAutoFit/>
          </a:bodyPr>
          <a:lstStyle/>
          <a:p>
            <a:pPr algn="ctr" defTabSz="932330">
              <a:lnSpc>
                <a:spcPct val="90000"/>
              </a:lnSpc>
              <a:spcAft>
                <a:spcPts val="586"/>
              </a:spcAft>
              <a:defRPr/>
            </a:pPr>
            <a:r>
              <a:rPr lang="ru-RU"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Простое средство поиска корпоративного класса без рекламы, предоставляющее нужные результаты</a:t>
            </a:r>
            <a:endParaRPr lang="en-US" sz="1398"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8DE44387-A9B9-48C6-95BE-E313B1A0AC7A}"/>
              </a:ext>
            </a:extLst>
          </p:cNvPr>
          <p:cNvSpPr txBox="1"/>
          <p:nvPr/>
        </p:nvSpPr>
        <p:spPr>
          <a:xfrm>
            <a:off x="9414237" y="5031395"/>
            <a:ext cx="2713172"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a:t>
            </a: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пользовательского поиска </a:t>
            </a:r>
            <a:r>
              <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a:t>
            </a:r>
          </a:p>
        </p:txBody>
      </p:sp>
      <p:sp>
        <p:nvSpPr>
          <p:cNvPr id="63" name="Rectangle 42">
            <a:extLst>
              <a:ext uri="{FF2B5EF4-FFF2-40B4-BE49-F238E27FC236}">
                <a16:creationId xmlns:a16="http://schemas.microsoft.com/office/drawing/2014/main" id="{F5B71681-02F2-43E1-A299-1D8F89843F53}"/>
              </a:ext>
            </a:extLst>
          </p:cNvPr>
          <p:cNvSpPr/>
          <p:nvPr/>
        </p:nvSpPr>
        <p:spPr>
          <a:xfrm>
            <a:off x="6297796" y="5833543"/>
            <a:ext cx="3212855" cy="685572"/>
          </a:xfrm>
          <a:prstGeom prst="rect">
            <a:avLst/>
          </a:prstGeom>
        </p:spPr>
        <p:txBody>
          <a:bodyPr wrap="square">
            <a:spAutoFit/>
          </a:bodyPr>
          <a:lstStyle/>
          <a:p>
            <a:pPr algn="ctr" defTabSz="932330">
              <a:lnSpc>
                <a:spcPct val="90000"/>
              </a:lnSpc>
              <a:spcAft>
                <a:spcPts val="586"/>
              </a:spcAft>
              <a:defRPr/>
            </a:pPr>
            <a:r>
              <a:rPr lang="ru-RU" sz="1428" dirty="0">
                <a:solidFill>
                  <a:srgbClr val="3F3F3F"/>
                </a:solidFill>
                <a:latin typeface="Segoe UI"/>
              </a:rPr>
              <a:t>Возможность определения и улучшения информации о сущностях из Интернета</a:t>
            </a:r>
            <a:endParaRPr lang="en-US" sz="1398" dirty="0">
              <a:solidFill>
                <a:srgbClr val="3F3F3F"/>
              </a:solidFill>
              <a:latin typeface="Segoe UI" panose="020B0502040204020203" pitchFamily="34" charset="0"/>
              <a:cs typeface="Segoe UI" panose="020B0502040204020203" pitchFamily="34" charset="0"/>
            </a:endParaRPr>
          </a:p>
        </p:txBody>
      </p:sp>
      <p:sp>
        <p:nvSpPr>
          <p:cNvPr id="64" name="TextBox 63">
            <a:extLst>
              <a:ext uri="{FF2B5EF4-FFF2-40B4-BE49-F238E27FC236}">
                <a16:creationId xmlns:a16="http://schemas.microsoft.com/office/drawing/2014/main" id="{49CAA75B-6811-43E6-B4BF-32EE42228288}"/>
              </a:ext>
            </a:extLst>
          </p:cNvPr>
          <p:cNvSpPr txBox="1"/>
          <p:nvPr/>
        </p:nvSpPr>
        <p:spPr>
          <a:xfrm>
            <a:off x="6674329" y="5031395"/>
            <a:ext cx="2459788" cy="73226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API Bing для </a:t>
            </a:r>
            <a:b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ru-RU"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поиска сущностей</a:t>
            </a:r>
            <a:endParaRPr lang="en-US" sz="159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65" name="Freeform 5">
            <a:extLst>
              <a:ext uri="{FF2B5EF4-FFF2-40B4-BE49-F238E27FC236}">
                <a16:creationId xmlns:a16="http://schemas.microsoft.com/office/drawing/2014/main" id="{F534FBF5-07BB-4FDB-BC2E-789BB8FC2F19}"/>
              </a:ext>
            </a:extLst>
          </p:cNvPr>
          <p:cNvSpPr>
            <a:spLocks/>
          </p:cNvSpPr>
          <p:nvPr/>
        </p:nvSpPr>
        <p:spPr bwMode="auto">
          <a:xfrm>
            <a:off x="4238213" y="4604993"/>
            <a:ext cx="688963" cy="231453"/>
          </a:xfrm>
          <a:custGeom>
            <a:avLst/>
            <a:gdLst>
              <a:gd name="T0" fmla="*/ 189 w 2554"/>
              <a:gd name="T1" fmla="*/ 668 h 858"/>
              <a:gd name="T2" fmla="*/ 189 w 2554"/>
              <a:gd name="T3" fmla="*/ 0 h 858"/>
              <a:gd name="T4" fmla="*/ 0 w 2554"/>
              <a:gd name="T5" fmla="*/ 0 h 858"/>
              <a:gd name="T6" fmla="*/ 0 w 2554"/>
              <a:gd name="T7" fmla="*/ 858 h 858"/>
              <a:gd name="T8" fmla="*/ 2554 w 2554"/>
              <a:gd name="T9" fmla="*/ 858 h 858"/>
              <a:gd name="T10" fmla="*/ 2554 w 2554"/>
              <a:gd name="T11" fmla="*/ 0 h 858"/>
              <a:gd name="T12" fmla="*/ 2365 w 2554"/>
              <a:gd name="T13" fmla="*/ 0 h 858"/>
              <a:gd name="T14" fmla="*/ 2365 w 2554"/>
              <a:gd name="T15" fmla="*/ 668 h 858"/>
              <a:gd name="T16" fmla="*/ 189 w 2554"/>
              <a:gd name="T17" fmla="*/ 66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4" h="858">
                <a:moveTo>
                  <a:pt x="189" y="668"/>
                </a:moveTo>
                <a:lnTo>
                  <a:pt x="189" y="0"/>
                </a:lnTo>
                <a:lnTo>
                  <a:pt x="0" y="0"/>
                </a:lnTo>
                <a:lnTo>
                  <a:pt x="0" y="858"/>
                </a:lnTo>
                <a:lnTo>
                  <a:pt x="2554" y="858"/>
                </a:lnTo>
                <a:lnTo>
                  <a:pt x="2554" y="0"/>
                </a:lnTo>
                <a:lnTo>
                  <a:pt x="2365" y="0"/>
                </a:lnTo>
                <a:lnTo>
                  <a:pt x="2365" y="668"/>
                </a:lnTo>
                <a:lnTo>
                  <a:pt x="189" y="668"/>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nvGrpSpPr>
          <p:cNvPr id="66" name="Group 73">
            <a:extLst>
              <a:ext uri="{FF2B5EF4-FFF2-40B4-BE49-F238E27FC236}">
                <a16:creationId xmlns:a16="http://schemas.microsoft.com/office/drawing/2014/main" id="{C9506B38-D6AB-4F5C-8AA2-BACF5735C69C}"/>
              </a:ext>
            </a:extLst>
          </p:cNvPr>
          <p:cNvGrpSpPr>
            <a:grpSpLocks noChangeAspect="1"/>
          </p:cNvGrpSpPr>
          <p:nvPr/>
        </p:nvGrpSpPr>
        <p:grpSpPr bwMode="auto">
          <a:xfrm>
            <a:off x="10479344" y="4421181"/>
            <a:ext cx="582958" cy="599076"/>
            <a:chOff x="-2" y="0"/>
            <a:chExt cx="2170" cy="2230"/>
          </a:xfrm>
          <a:solidFill>
            <a:srgbClr val="047CDA"/>
          </a:solidFill>
        </p:grpSpPr>
        <p:sp>
          <p:nvSpPr>
            <p:cNvPr id="67" name="Freeform 9">
              <a:extLst>
                <a:ext uri="{FF2B5EF4-FFF2-40B4-BE49-F238E27FC236}">
                  <a16:creationId xmlns:a16="http://schemas.microsoft.com/office/drawing/2014/main" id="{2712BDF1-6EB0-460A-8EF5-CDF6BEEA1488}"/>
                </a:ext>
              </a:extLst>
            </p:cNvPr>
            <p:cNvSpPr>
              <a:spLocks noEditPoints="1"/>
            </p:cNvSpPr>
            <p:nvPr/>
          </p:nvSpPr>
          <p:spPr bwMode="auto">
            <a:xfrm>
              <a:off x="-2" y="0"/>
              <a:ext cx="2170" cy="223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68" name="Freeform 10">
              <a:extLst>
                <a:ext uri="{FF2B5EF4-FFF2-40B4-BE49-F238E27FC236}">
                  <a16:creationId xmlns:a16="http://schemas.microsoft.com/office/drawing/2014/main" id="{E3055336-BAE8-4DF5-BF13-4ACAFC560A90}"/>
                </a:ext>
              </a:extLst>
            </p:cNvPr>
            <p:cNvSpPr>
              <a:spLocks noEditPoints="1"/>
            </p:cNvSpPr>
            <p:nvPr/>
          </p:nvSpPr>
          <p:spPr bwMode="auto">
            <a:xfrm>
              <a:off x="843" y="379"/>
              <a:ext cx="946" cy="951"/>
            </a:xfrm>
            <a:custGeom>
              <a:avLst/>
              <a:gdLst>
                <a:gd name="T0" fmla="*/ 228 w 455"/>
                <a:gd name="T1" fmla="*/ 319 h 456"/>
                <a:gd name="T2" fmla="*/ 137 w 455"/>
                <a:gd name="T3" fmla="*/ 228 h 456"/>
                <a:gd name="T4" fmla="*/ 228 w 455"/>
                <a:gd name="T5" fmla="*/ 137 h 456"/>
                <a:gd name="T6" fmla="*/ 319 w 455"/>
                <a:gd name="T7" fmla="*/ 228 h 456"/>
                <a:gd name="T8" fmla="*/ 228 w 455"/>
                <a:gd name="T9" fmla="*/ 319 h 456"/>
                <a:gd name="T10" fmla="*/ 400 w 455"/>
                <a:gd name="T11" fmla="*/ 180 h 456"/>
                <a:gd name="T12" fmla="*/ 383 w 455"/>
                <a:gd name="T13" fmla="*/ 140 h 456"/>
                <a:gd name="T14" fmla="*/ 411 w 455"/>
                <a:gd name="T15" fmla="*/ 90 h 456"/>
                <a:gd name="T16" fmla="*/ 366 w 455"/>
                <a:gd name="T17" fmla="*/ 45 h 456"/>
                <a:gd name="T18" fmla="*/ 316 w 455"/>
                <a:gd name="T19" fmla="*/ 73 h 456"/>
                <a:gd name="T20" fmla="*/ 275 w 455"/>
                <a:gd name="T21" fmla="*/ 56 h 456"/>
                <a:gd name="T22" fmla="*/ 259 w 455"/>
                <a:gd name="T23" fmla="*/ 0 h 456"/>
                <a:gd name="T24" fmla="*/ 196 w 455"/>
                <a:gd name="T25" fmla="*/ 0 h 456"/>
                <a:gd name="T26" fmla="*/ 180 w 455"/>
                <a:gd name="T27" fmla="*/ 56 h 456"/>
                <a:gd name="T28" fmla="*/ 139 w 455"/>
                <a:gd name="T29" fmla="*/ 73 h 456"/>
                <a:gd name="T30" fmla="*/ 89 w 455"/>
                <a:gd name="T31" fmla="*/ 45 h 456"/>
                <a:gd name="T32" fmla="*/ 44 w 455"/>
                <a:gd name="T33" fmla="*/ 90 h 456"/>
                <a:gd name="T34" fmla="*/ 72 w 455"/>
                <a:gd name="T35" fmla="*/ 140 h 456"/>
                <a:gd name="T36" fmla="*/ 55 w 455"/>
                <a:gd name="T37" fmla="*/ 180 h 456"/>
                <a:gd name="T38" fmla="*/ 0 w 455"/>
                <a:gd name="T39" fmla="*/ 196 h 456"/>
                <a:gd name="T40" fmla="*/ 0 w 455"/>
                <a:gd name="T41" fmla="*/ 260 h 456"/>
                <a:gd name="T42" fmla="*/ 55 w 455"/>
                <a:gd name="T43" fmla="*/ 276 h 456"/>
                <a:gd name="T44" fmla="*/ 72 w 455"/>
                <a:gd name="T45" fmla="*/ 316 h 456"/>
                <a:gd name="T46" fmla="*/ 44 w 455"/>
                <a:gd name="T47" fmla="*/ 366 h 456"/>
                <a:gd name="T48" fmla="*/ 89 w 455"/>
                <a:gd name="T49" fmla="*/ 411 h 456"/>
                <a:gd name="T50" fmla="*/ 139 w 455"/>
                <a:gd name="T51" fmla="*/ 383 h 456"/>
                <a:gd name="T52" fmla="*/ 180 w 455"/>
                <a:gd name="T53" fmla="*/ 400 h 456"/>
                <a:gd name="T54" fmla="*/ 196 w 455"/>
                <a:gd name="T55" fmla="*/ 456 h 456"/>
                <a:gd name="T56" fmla="*/ 259 w 455"/>
                <a:gd name="T57" fmla="*/ 456 h 456"/>
                <a:gd name="T58" fmla="*/ 275 w 455"/>
                <a:gd name="T59" fmla="*/ 400 h 456"/>
                <a:gd name="T60" fmla="*/ 316 w 455"/>
                <a:gd name="T61" fmla="*/ 383 h 456"/>
                <a:gd name="T62" fmla="*/ 366 w 455"/>
                <a:gd name="T63" fmla="*/ 411 h 456"/>
                <a:gd name="T64" fmla="*/ 411 w 455"/>
                <a:gd name="T65" fmla="*/ 366 h 456"/>
                <a:gd name="T66" fmla="*/ 383 w 455"/>
                <a:gd name="T67" fmla="*/ 316 h 456"/>
                <a:gd name="T68" fmla="*/ 400 w 455"/>
                <a:gd name="T69" fmla="*/ 276 h 456"/>
                <a:gd name="T70" fmla="*/ 455 w 455"/>
                <a:gd name="T71" fmla="*/ 260 h 456"/>
                <a:gd name="T72" fmla="*/ 455 w 455"/>
                <a:gd name="T73" fmla="*/ 196 h 456"/>
                <a:gd name="T74" fmla="*/ 400 w 455"/>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5" h="456">
                  <a:moveTo>
                    <a:pt x="228" y="319"/>
                  </a:moveTo>
                  <a:cubicBezTo>
                    <a:pt x="177" y="319"/>
                    <a:pt x="137" y="278"/>
                    <a:pt x="137" y="228"/>
                  </a:cubicBezTo>
                  <a:cubicBezTo>
                    <a:pt x="137" y="178"/>
                    <a:pt x="177" y="137"/>
                    <a:pt x="228" y="137"/>
                  </a:cubicBezTo>
                  <a:cubicBezTo>
                    <a:pt x="278" y="137"/>
                    <a:pt x="319" y="178"/>
                    <a:pt x="319" y="228"/>
                  </a:cubicBezTo>
                  <a:cubicBezTo>
                    <a:pt x="319" y="278"/>
                    <a:pt x="278" y="319"/>
                    <a:pt x="228" y="319"/>
                  </a:cubicBezTo>
                  <a:close/>
                  <a:moveTo>
                    <a:pt x="400" y="180"/>
                  </a:moveTo>
                  <a:cubicBezTo>
                    <a:pt x="396" y="166"/>
                    <a:pt x="390" y="152"/>
                    <a:pt x="383" y="140"/>
                  </a:cubicBezTo>
                  <a:cubicBezTo>
                    <a:pt x="411" y="90"/>
                    <a:pt x="411" y="90"/>
                    <a:pt x="411" y="90"/>
                  </a:cubicBezTo>
                  <a:cubicBezTo>
                    <a:pt x="366" y="45"/>
                    <a:pt x="366" y="45"/>
                    <a:pt x="366" y="45"/>
                  </a:cubicBezTo>
                  <a:cubicBezTo>
                    <a:pt x="316" y="73"/>
                    <a:pt x="316" y="73"/>
                    <a:pt x="316" y="73"/>
                  </a:cubicBezTo>
                  <a:cubicBezTo>
                    <a:pt x="303" y="65"/>
                    <a:pt x="290" y="60"/>
                    <a:pt x="275" y="56"/>
                  </a:cubicBezTo>
                  <a:cubicBezTo>
                    <a:pt x="259" y="0"/>
                    <a:pt x="259" y="0"/>
                    <a:pt x="259" y="0"/>
                  </a:cubicBezTo>
                  <a:cubicBezTo>
                    <a:pt x="196" y="0"/>
                    <a:pt x="196" y="0"/>
                    <a:pt x="196" y="0"/>
                  </a:cubicBezTo>
                  <a:cubicBezTo>
                    <a:pt x="180" y="56"/>
                    <a:pt x="180" y="56"/>
                    <a:pt x="180" y="56"/>
                  </a:cubicBezTo>
                  <a:cubicBezTo>
                    <a:pt x="166" y="60"/>
                    <a:pt x="152" y="65"/>
                    <a:pt x="139" y="73"/>
                  </a:cubicBezTo>
                  <a:cubicBezTo>
                    <a:pt x="89" y="45"/>
                    <a:pt x="89" y="45"/>
                    <a:pt x="89" y="45"/>
                  </a:cubicBezTo>
                  <a:cubicBezTo>
                    <a:pt x="44" y="90"/>
                    <a:pt x="44" y="90"/>
                    <a:pt x="44" y="90"/>
                  </a:cubicBezTo>
                  <a:cubicBezTo>
                    <a:pt x="72" y="140"/>
                    <a:pt x="72" y="140"/>
                    <a:pt x="72" y="140"/>
                  </a:cubicBezTo>
                  <a:cubicBezTo>
                    <a:pt x="65" y="152"/>
                    <a:pt x="59" y="166"/>
                    <a:pt x="55" y="180"/>
                  </a:cubicBezTo>
                  <a:cubicBezTo>
                    <a:pt x="0" y="196"/>
                    <a:pt x="0" y="196"/>
                    <a:pt x="0" y="196"/>
                  </a:cubicBezTo>
                  <a:cubicBezTo>
                    <a:pt x="0" y="260"/>
                    <a:pt x="0" y="260"/>
                    <a:pt x="0" y="260"/>
                  </a:cubicBezTo>
                  <a:cubicBezTo>
                    <a:pt x="55" y="276"/>
                    <a:pt x="55" y="276"/>
                    <a:pt x="55" y="276"/>
                  </a:cubicBezTo>
                  <a:cubicBezTo>
                    <a:pt x="59" y="290"/>
                    <a:pt x="65" y="304"/>
                    <a:pt x="72" y="316"/>
                  </a:cubicBezTo>
                  <a:cubicBezTo>
                    <a:pt x="44" y="366"/>
                    <a:pt x="44" y="366"/>
                    <a:pt x="44" y="366"/>
                  </a:cubicBezTo>
                  <a:cubicBezTo>
                    <a:pt x="89" y="411"/>
                    <a:pt x="89" y="411"/>
                    <a:pt x="89" y="411"/>
                  </a:cubicBezTo>
                  <a:cubicBezTo>
                    <a:pt x="139" y="383"/>
                    <a:pt x="139" y="383"/>
                    <a:pt x="139" y="383"/>
                  </a:cubicBezTo>
                  <a:cubicBezTo>
                    <a:pt x="152" y="391"/>
                    <a:pt x="166" y="396"/>
                    <a:pt x="180" y="400"/>
                  </a:cubicBezTo>
                  <a:cubicBezTo>
                    <a:pt x="196" y="456"/>
                    <a:pt x="196" y="456"/>
                    <a:pt x="196" y="456"/>
                  </a:cubicBezTo>
                  <a:cubicBezTo>
                    <a:pt x="259" y="456"/>
                    <a:pt x="259" y="456"/>
                    <a:pt x="259" y="456"/>
                  </a:cubicBezTo>
                  <a:cubicBezTo>
                    <a:pt x="275" y="400"/>
                    <a:pt x="275" y="400"/>
                    <a:pt x="275" y="400"/>
                  </a:cubicBezTo>
                  <a:cubicBezTo>
                    <a:pt x="290" y="396"/>
                    <a:pt x="303" y="391"/>
                    <a:pt x="316" y="383"/>
                  </a:cubicBezTo>
                  <a:cubicBezTo>
                    <a:pt x="366" y="411"/>
                    <a:pt x="366" y="411"/>
                    <a:pt x="366" y="411"/>
                  </a:cubicBezTo>
                  <a:cubicBezTo>
                    <a:pt x="411" y="366"/>
                    <a:pt x="411" y="366"/>
                    <a:pt x="411" y="366"/>
                  </a:cubicBezTo>
                  <a:cubicBezTo>
                    <a:pt x="383" y="316"/>
                    <a:pt x="383" y="316"/>
                    <a:pt x="383" y="316"/>
                  </a:cubicBezTo>
                  <a:cubicBezTo>
                    <a:pt x="390" y="304"/>
                    <a:pt x="396" y="290"/>
                    <a:pt x="400" y="276"/>
                  </a:cubicBezTo>
                  <a:cubicBezTo>
                    <a:pt x="455" y="260"/>
                    <a:pt x="455" y="260"/>
                    <a:pt x="455" y="260"/>
                  </a:cubicBezTo>
                  <a:cubicBezTo>
                    <a:pt x="455" y="196"/>
                    <a:pt x="455" y="196"/>
                    <a:pt x="455"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sp>
        <p:nvSpPr>
          <p:cNvPr id="69" name="Freeform 14">
            <a:extLst>
              <a:ext uri="{FF2B5EF4-FFF2-40B4-BE49-F238E27FC236}">
                <a16:creationId xmlns:a16="http://schemas.microsoft.com/office/drawing/2014/main" id="{F07B5808-B2B5-4035-851C-93CB4F012D96}"/>
              </a:ext>
            </a:extLst>
          </p:cNvPr>
          <p:cNvSpPr>
            <a:spLocks/>
          </p:cNvSpPr>
          <p:nvPr/>
        </p:nvSpPr>
        <p:spPr bwMode="auto">
          <a:xfrm>
            <a:off x="7645627" y="4412483"/>
            <a:ext cx="517192" cy="616472"/>
          </a:xfrm>
          <a:custGeom>
            <a:avLst/>
            <a:gdLst>
              <a:gd name="T0" fmla="*/ 612 w 956"/>
              <a:gd name="T1" fmla="*/ 110 h 1138"/>
              <a:gd name="T2" fmla="*/ 478 w 956"/>
              <a:gd name="T3" fmla="*/ 0 h 1138"/>
              <a:gd name="T4" fmla="*/ 341 w 956"/>
              <a:gd name="T5" fmla="*/ 137 h 1138"/>
              <a:gd name="T6" fmla="*/ 478 w 956"/>
              <a:gd name="T7" fmla="*/ 273 h 1138"/>
              <a:gd name="T8" fmla="*/ 598 w 956"/>
              <a:gd name="T9" fmla="*/ 202 h 1138"/>
              <a:gd name="T10" fmla="*/ 862 w 956"/>
              <a:gd name="T11" fmla="*/ 523 h 1138"/>
              <a:gd name="T12" fmla="*/ 94 w 956"/>
              <a:gd name="T13" fmla="*/ 523 h 1138"/>
              <a:gd name="T14" fmla="*/ 275 w 956"/>
              <a:gd name="T15" fmla="*/ 240 h 1138"/>
              <a:gd name="T16" fmla="*/ 251 w 956"/>
              <a:gd name="T17" fmla="*/ 148 h 1138"/>
              <a:gd name="T18" fmla="*/ 0 w 956"/>
              <a:gd name="T19" fmla="*/ 569 h 1138"/>
              <a:gd name="T20" fmla="*/ 344 w 956"/>
              <a:gd name="T21" fmla="*/ 1028 h 1138"/>
              <a:gd name="T22" fmla="*/ 478 w 956"/>
              <a:gd name="T23" fmla="*/ 1138 h 1138"/>
              <a:gd name="T24" fmla="*/ 615 w 956"/>
              <a:gd name="T25" fmla="*/ 1001 h 1138"/>
              <a:gd name="T26" fmla="*/ 478 w 956"/>
              <a:gd name="T27" fmla="*/ 865 h 1138"/>
              <a:gd name="T28" fmla="*/ 358 w 956"/>
              <a:gd name="T29" fmla="*/ 936 h 1138"/>
              <a:gd name="T30" fmla="*/ 94 w 956"/>
              <a:gd name="T31" fmla="*/ 615 h 1138"/>
              <a:gd name="T32" fmla="*/ 862 w 956"/>
              <a:gd name="T33" fmla="*/ 615 h 1138"/>
              <a:gd name="T34" fmla="*/ 681 w 956"/>
              <a:gd name="T35" fmla="*/ 898 h 1138"/>
              <a:gd name="T36" fmla="*/ 705 w 956"/>
              <a:gd name="T37" fmla="*/ 990 h 1138"/>
              <a:gd name="T38" fmla="*/ 956 w 956"/>
              <a:gd name="T39" fmla="*/ 569 h 1138"/>
              <a:gd name="T40" fmla="*/ 612 w 956"/>
              <a:gd name="T41" fmla="*/ 11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6" h="1138">
                <a:moveTo>
                  <a:pt x="612" y="110"/>
                </a:moveTo>
                <a:cubicBezTo>
                  <a:pt x="600" y="48"/>
                  <a:pt x="544" y="0"/>
                  <a:pt x="478" y="0"/>
                </a:cubicBezTo>
                <a:cubicBezTo>
                  <a:pt x="403" y="0"/>
                  <a:pt x="341" y="61"/>
                  <a:pt x="341" y="137"/>
                </a:cubicBezTo>
                <a:cubicBezTo>
                  <a:pt x="341" y="212"/>
                  <a:pt x="403" y="273"/>
                  <a:pt x="478" y="273"/>
                </a:cubicBezTo>
                <a:cubicBezTo>
                  <a:pt x="530" y="273"/>
                  <a:pt x="575" y="244"/>
                  <a:pt x="598" y="202"/>
                </a:cubicBezTo>
                <a:cubicBezTo>
                  <a:pt x="739" y="248"/>
                  <a:pt x="844" y="372"/>
                  <a:pt x="862" y="523"/>
                </a:cubicBezTo>
                <a:cubicBezTo>
                  <a:pt x="94" y="523"/>
                  <a:pt x="94" y="523"/>
                  <a:pt x="94" y="523"/>
                </a:cubicBezTo>
                <a:cubicBezTo>
                  <a:pt x="108" y="403"/>
                  <a:pt x="177" y="300"/>
                  <a:pt x="275" y="240"/>
                </a:cubicBezTo>
                <a:cubicBezTo>
                  <a:pt x="261" y="212"/>
                  <a:pt x="253" y="181"/>
                  <a:pt x="251" y="148"/>
                </a:cubicBezTo>
                <a:cubicBezTo>
                  <a:pt x="102" y="229"/>
                  <a:pt x="0" y="387"/>
                  <a:pt x="0" y="569"/>
                </a:cubicBezTo>
                <a:cubicBezTo>
                  <a:pt x="0" y="786"/>
                  <a:pt x="145" y="970"/>
                  <a:pt x="344" y="1028"/>
                </a:cubicBezTo>
                <a:cubicBezTo>
                  <a:pt x="356" y="1090"/>
                  <a:pt x="412" y="1138"/>
                  <a:pt x="478" y="1138"/>
                </a:cubicBezTo>
                <a:cubicBezTo>
                  <a:pt x="553" y="1138"/>
                  <a:pt x="615" y="1077"/>
                  <a:pt x="615" y="1001"/>
                </a:cubicBezTo>
                <a:cubicBezTo>
                  <a:pt x="615" y="926"/>
                  <a:pt x="553" y="865"/>
                  <a:pt x="478" y="865"/>
                </a:cubicBezTo>
                <a:cubicBezTo>
                  <a:pt x="426" y="865"/>
                  <a:pt x="381" y="894"/>
                  <a:pt x="358" y="936"/>
                </a:cubicBezTo>
                <a:cubicBezTo>
                  <a:pt x="217" y="890"/>
                  <a:pt x="112" y="766"/>
                  <a:pt x="94" y="615"/>
                </a:cubicBezTo>
                <a:cubicBezTo>
                  <a:pt x="862" y="615"/>
                  <a:pt x="862" y="615"/>
                  <a:pt x="862" y="615"/>
                </a:cubicBezTo>
                <a:cubicBezTo>
                  <a:pt x="848" y="735"/>
                  <a:pt x="779" y="838"/>
                  <a:pt x="681" y="898"/>
                </a:cubicBezTo>
                <a:cubicBezTo>
                  <a:pt x="695" y="926"/>
                  <a:pt x="703" y="957"/>
                  <a:pt x="705" y="990"/>
                </a:cubicBezTo>
                <a:cubicBezTo>
                  <a:pt x="854" y="909"/>
                  <a:pt x="956" y="751"/>
                  <a:pt x="956" y="569"/>
                </a:cubicBezTo>
                <a:cubicBezTo>
                  <a:pt x="956" y="352"/>
                  <a:pt x="811" y="168"/>
                  <a:pt x="612" y="110"/>
                </a:cubicBezTo>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nvGrpSpPr>
          <p:cNvPr id="70" name="Group 17">
            <a:extLst>
              <a:ext uri="{FF2B5EF4-FFF2-40B4-BE49-F238E27FC236}">
                <a16:creationId xmlns:a16="http://schemas.microsoft.com/office/drawing/2014/main" id="{6264BF94-D751-4342-892C-17961A5BFAFC}"/>
              </a:ext>
            </a:extLst>
          </p:cNvPr>
          <p:cNvGrpSpPr>
            <a:grpSpLocks noChangeAspect="1"/>
          </p:cNvGrpSpPr>
          <p:nvPr/>
        </p:nvGrpSpPr>
        <p:grpSpPr bwMode="auto">
          <a:xfrm>
            <a:off x="5954706" y="1989800"/>
            <a:ext cx="573563" cy="574079"/>
            <a:chOff x="-1" y="0"/>
            <a:chExt cx="2224" cy="2226"/>
          </a:xfrm>
          <a:solidFill>
            <a:srgbClr val="047CDA"/>
          </a:solidFill>
        </p:grpSpPr>
        <p:sp>
          <p:nvSpPr>
            <p:cNvPr id="71" name="Rectangle 18">
              <a:extLst>
                <a:ext uri="{FF2B5EF4-FFF2-40B4-BE49-F238E27FC236}">
                  <a16:creationId xmlns:a16="http://schemas.microsoft.com/office/drawing/2014/main" id="{D31FBCDE-8DFC-4F76-8561-0779C3DEA0C9}"/>
                </a:ext>
              </a:extLst>
            </p:cNvPr>
            <p:cNvSpPr>
              <a:spLocks noChangeArrowheads="1"/>
            </p:cNvSpPr>
            <p:nvPr/>
          </p:nvSpPr>
          <p:spPr bwMode="auto">
            <a:xfrm>
              <a:off x="1562" y="1138"/>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72" name="Rectangle 19">
              <a:extLst>
                <a:ext uri="{FF2B5EF4-FFF2-40B4-BE49-F238E27FC236}">
                  <a16:creationId xmlns:a16="http://schemas.microsoft.com/office/drawing/2014/main" id="{0B5C4227-7885-49B1-ADB1-DF0A7D1F189F}"/>
                </a:ext>
              </a:extLst>
            </p:cNvPr>
            <p:cNvSpPr>
              <a:spLocks noChangeArrowheads="1"/>
            </p:cNvSpPr>
            <p:nvPr/>
          </p:nvSpPr>
          <p:spPr bwMode="auto">
            <a:xfrm>
              <a:off x="1562"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73" name="Rectangle 20">
              <a:extLst>
                <a:ext uri="{FF2B5EF4-FFF2-40B4-BE49-F238E27FC236}">
                  <a16:creationId xmlns:a16="http://schemas.microsoft.com/office/drawing/2014/main" id="{14286717-2576-4238-9AC8-D6F03F53D897}"/>
                </a:ext>
              </a:extLst>
            </p:cNvPr>
            <p:cNvSpPr>
              <a:spLocks noChangeArrowheads="1"/>
            </p:cNvSpPr>
            <p:nvPr/>
          </p:nvSpPr>
          <p:spPr bwMode="auto">
            <a:xfrm>
              <a:off x="426"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74" name="Freeform 21">
              <a:extLst>
                <a:ext uri="{FF2B5EF4-FFF2-40B4-BE49-F238E27FC236}">
                  <a16:creationId xmlns:a16="http://schemas.microsoft.com/office/drawing/2014/main" id="{C041A1C3-8281-4B65-ADDE-D13803C4DDE4}"/>
                </a:ext>
              </a:extLst>
            </p:cNvPr>
            <p:cNvSpPr>
              <a:spLocks noEditPoints="1"/>
            </p:cNvSpPr>
            <p:nvPr/>
          </p:nvSpPr>
          <p:spPr bwMode="auto">
            <a:xfrm>
              <a:off x="-1" y="950"/>
              <a:ext cx="1275" cy="1276"/>
            </a:xfrm>
            <a:custGeom>
              <a:avLst/>
              <a:gdLst>
                <a:gd name="T0" fmla="*/ 458 w 613"/>
                <a:gd name="T1" fmla="*/ 344 h 612"/>
                <a:gd name="T2" fmla="*/ 268 w 613"/>
                <a:gd name="T3" fmla="*/ 345 h 612"/>
                <a:gd name="T4" fmla="*/ 269 w 613"/>
                <a:gd name="T5" fmla="*/ 155 h 612"/>
                <a:gd name="T6" fmla="*/ 459 w 613"/>
                <a:gd name="T7" fmla="*/ 154 h 612"/>
                <a:gd name="T8" fmla="*/ 458 w 613"/>
                <a:gd name="T9" fmla="*/ 344 h 612"/>
                <a:gd name="T10" fmla="*/ 204 w 613"/>
                <a:gd name="T11" fmla="*/ 89 h 612"/>
                <a:gd name="T12" fmla="*/ 173 w 613"/>
                <a:gd name="T13" fmla="*/ 374 h 612"/>
                <a:gd name="T14" fmla="*/ 0 w 613"/>
                <a:gd name="T15" fmla="*/ 547 h 612"/>
                <a:gd name="T16" fmla="*/ 64 w 613"/>
                <a:gd name="T17" fmla="*/ 612 h 612"/>
                <a:gd name="T18" fmla="*/ 237 w 613"/>
                <a:gd name="T19" fmla="*/ 439 h 612"/>
                <a:gd name="T20" fmla="*/ 523 w 613"/>
                <a:gd name="T21" fmla="*/ 409 h 612"/>
                <a:gd name="T22" fmla="*/ 525 w 613"/>
                <a:gd name="T23" fmla="*/ 88 h 612"/>
                <a:gd name="T24" fmla="*/ 204 w 613"/>
                <a:gd name="T25" fmla="*/ 8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3" h="612">
                  <a:moveTo>
                    <a:pt x="458" y="344"/>
                  </a:moveTo>
                  <a:cubicBezTo>
                    <a:pt x="405" y="397"/>
                    <a:pt x="320" y="397"/>
                    <a:pt x="268" y="345"/>
                  </a:cubicBezTo>
                  <a:cubicBezTo>
                    <a:pt x="216" y="293"/>
                    <a:pt x="216" y="208"/>
                    <a:pt x="269" y="155"/>
                  </a:cubicBezTo>
                  <a:cubicBezTo>
                    <a:pt x="322" y="102"/>
                    <a:pt x="407" y="102"/>
                    <a:pt x="459" y="154"/>
                  </a:cubicBezTo>
                  <a:cubicBezTo>
                    <a:pt x="511" y="206"/>
                    <a:pt x="511" y="291"/>
                    <a:pt x="458" y="344"/>
                  </a:cubicBezTo>
                  <a:moveTo>
                    <a:pt x="204" y="89"/>
                  </a:moveTo>
                  <a:cubicBezTo>
                    <a:pt x="126" y="167"/>
                    <a:pt x="115" y="286"/>
                    <a:pt x="173" y="374"/>
                  </a:cubicBezTo>
                  <a:cubicBezTo>
                    <a:pt x="0" y="547"/>
                    <a:pt x="0" y="547"/>
                    <a:pt x="0" y="547"/>
                  </a:cubicBezTo>
                  <a:cubicBezTo>
                    <a:pt x="64" y="612"/>
                    <a:pt x="64" y="612"/>
                    <a:pt x="64" y="612"/>
                  </a:cubicBezTo>
                  <a:cubicBezTo>
                    <a:pt x="237" y="439"/>
                    <a:pt x="237" y="439"/>
                    <a:pt x="237" y="439"/>
                  </a:cubicBezTo>
                  <a:cubicBezTo>
                    <a:pt x="325" y="498"/>
                    <a:pt x="445" y="487"/>
                    <a:pt x="523" y="409"/>
                  </a:cubicBezTo>
                  <a:cubicBezTo>
                    <a:pt x="613" y="320"/>
                    <a:pt x="613" y="176"/>
                    <a:pt x="525" y="88"/>
                  </a:cubicBezTo>
                  <a:cubicBezTo>
                    <a:pt x="437" y="0"/>
                    <a:pt x="293" y="0"/>
                    <a:pt x="204"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sp>
        <p:nvSpPr>
          <p:cNvPr id="75" name="Freeform 25">
            <a:extLst>
              <a:ext uri="{FF2B5EF4-FFF2-40B4-BE49-F238E27FC236}">
                <a16:creationId xmlns:a16="http://schemas.microsoft.com/office/drawing/2014/main" id="{BE961986-D492-4974-855E-F4B856FD6884}"/>
              </a:ext>
            </a:extLst>
          </p:cNvPr>
          <p:cNvSpPr>
            <a:spLocks noEditPoints="1"/>
          </p:cNvSpPr>
          <p:nvPr/>
        </p:nvSpPr>
        <p:spPr bwMode="auto">
          <a:xfrm>
            <a:off x="1141236" y="4436347"/>
            <a:ext cx="592505" cy="568744"/>
          </a:xfrm>
          <a:custGeom>
            <a:avLst/>
            <a:gdLst>
              <a:gd name="T0" fmla="*/ 364 w 1115"/>
              <a:gd name="T1" fmla="*/ 840 h 1068"/>
              <a:gd name="T2" fmla="*/ 230 w 1115"/>
              <a:gd name="T3" fmla="*/ 705 h 1068"/>
              <a:gd name="T4" fmla="*/ 364 w 1115"/>
              <a:gd name="T5" fmla="*/ 570 h 1068"/>
              <a:gd name="T6" fmla="*/ 498 w 1115"/>
              <a:gd name="T7" fmla="*/ 705 h 1068"/>
              <a:gd name="T8" fmla="*/ 364 w 1115"/>
              <a:gd name="T9" fmla="*/ 840 h 1068"/>
              <a:gd name="T10" fmla="*/ 364 w 1115"/>
              <a:gd name="T11" fmla="*/ 478 h 1068"/>
              <a:gd name="T12" fmla="*/ 592 w 1115"/>
              <a:gd name="T13" fmla="*/ 705 h 1068"/>
              <a:gd name="T14" fmla="*/ 364 w 1115"/>
              <a:gd name="T15" fmla="*/ 933 h 1068"/>
              <a:gd name="T16" fmla="*/ 238 w 1115"/>
              <a:gd name="T17" fmla="*/ 895 h 1068"/>
              <a:gd name="T18" fmla="*/ 64 w 1115"/>
              <a:gd name="T19" fmla="*/ 1068 h 1068"/>
              <a:gd name="T20" fmla="*/ 0 w 1115"/>
              <a:gd name="T21" fmla="*/ 1003 h 1068"/>
              <a:gd name="T22" fmla="*/ 174 w 1115"/>
              <a:gd name="T23" fmla="*/ 830 h 1068"/>
              <a:gd name="T24" fmla="*/ 137 w 1115"/>
              <a:gd name="T25" fmla="*/ 705 h 1068"/>
              <a:gd name="T26" fmla="*/ 364 w 1115"/>
              <a:gd name="T27" fmla="*/ 478 h 1068"/>
              <a:gd name="T28" fmla="*/ 205 w 1115"/>
              <a:gd name="T29" fmla="*/ 91 h 1068"/>
              <a:gd name="T30" fmla="*/ 205 w 1115"/>
              <a:gd name="T31" fmla="*/ 0 h 1068"/>
              <a:gd name="T32" fmla="*/ 1115 w 1115"/>
              <a:gd name="T33" fmla="*/ 0 h 1068"/>
              <a:gd name="T34" fmla="*/ 1115 w 1115"/>
              <a:gd name="T35" fmla="*/ 91 h 1068"/>
              <a:gd name="T36" fmla="*/ 205 w 1115"/>
              <a:gd name="T37" fmla="*/ 91 h 1068"/>
              <a:gd name="T38" fmla="*/ 205 w 1115"/>
              <a:gd name="T39" fmla="*/ 341 h 1068"/>
              <a:gd name="T40" fmla="*/ 205 w 1115"/>
              <a:gd name="T41" fmla="*/ 250 h 1068"/>
              <a:gd name="T42" fmla="*/ 1115 w 1115"/>
              <a:gd name="T43" fmla="*/ 250 h 1068"/>
              <a:gd name="T44" fmla="*/ 1115 w 1115"/>
              <a:gd name="T45" fmla="*/ 341 h 1068"/>
              <a:gd name="T46" fmla="*/ 205 w 1115"/>
              <a:gd name="T47" fmla="*/ 341 h 1068"/>
              <a:gd name="T48" fmla="*/ 662 w 1115"/>
              <a:gd name="T49" fmla="*/ 592 h 1068"/>
              <a:gd name="T50" fmla="*/ 609 w 1115"/>
              <a:gd name="T51" fmla="*/ 501 h 1068"/>
              <a:gd name="T52" fmla="*/ 1115 w 1115"/>
              <a:gd name="T53" fmla="*/ 501 h 1068"/>
              <a:gd name="T54" fmla="*/ 1115 w 1115"/>
              <a:gd name="T55" fmla="*/ 592 h 1068"/>
              <a:gd name="T56" fmla="*/ 662 w 1115"/>
              <a:gd name="T57" fmla="*/ 592 h 1068"/>
              <a:gd name="T58" fmla="*/ 652 w 1115"/>
              <a:gd name="T59" fmla="*/ 842 h 1068"/>
              <a:gd name="T60" fmla="*/ 680 w 1115"/>
              <a:gd name="T61" fmla="*/ 751 h 1068"/>
              <a:gd name="T62" fmla="*/ 1115 w 1115"/>
              <a:gd name="T63" fmla="*/ 751 h 1068"/>
              <a:gd name="T64" fmla="*/ 1115 w 1115"/>
              <a:gd name="T65" fmla="*/ 842 h 1068"/>
              <a:gd name="T66" fmla="*/ 652 w 1115"/>
              <a:gd name="T67" fmla="*/ 842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 h="1068">
                <a:moveTo>
                  <a:pt x="364" y="840"/>
                </a:moveTo>
                <a:cubicBezTo>
                  <a:pt x="290" y="840"/>
                  <a:pt x="230" y="780"/>
                  <a:pt x="230" y="705"/>
                </a:cubicBezTo>
                <a:cubicBezTo>
                  <a:pt x="230" y="631"/>
                  <a:pt x="290" y="570"/>
                  <a:pt x="364" y="570"/>
                </a:cubicBezTo>
                <a:cubicBezTo>
                  <a:pt x="438" y="570"/>
                  <a:pt x="498" y="631"/>
                  <a:pt x="498" y="705"/>
                </a:cubicBezTo>
                <a:cubicBezTo>
                  <a:pt x="498" y="780"/>
                  <a:pt x="438" y="840"/>
                  <a:pt x="364" y="840"/>
                </a:cubicBezTo>
                <a:moveTo>
                  <a:pt x="364" y="478"/>
                </a:moveTo>
                <a:cubicBezTo>
                  <a:pt x="490" y="478"/>
                  <a:pt x="592" y="580"/>
                  <a:pt x="592" y="705"/>
                </a:cubicBezTo>
                <a:cubicBezTo>
                  <a:pt x="592" y="831"/>
                  <a:pt x="490" y="933"/>
                  <a:pt x="364" y="933"/>
                </a:cubicBezTo>
                <a:cubicBezTo>
                  <a:pt x="317" y="933"/>
                  <a:pt x="274" y="919"/>
                  <a:pt x="238" y="895"/>
                </a:cubicBezTo>
                <a:cubicBezTo>
                  <a:pt x="64" y="1068"/>
                  <a:pt x="64" y="1068"/>
                  <a:pt x="64" y="1068"/>
                </a:cubicBezTo>
                <a:cubicBezTo>
                  <a:pt x="0" y="1003"/>
                  <a:pt x="0" y="1003"/>
                  <a:pt x="0" y="1003"/>
                </a:cubicBezTo>
                <a:cubicBezTo>
                  <a:pt x="174" y="830"/>
                  <a:pt x="174" y="830"/>
                  <a:pt x="174" y="830"/>
                </a:cubicBezTo>
                <a:cubicBezTo>
                  <a:pt x="150" y="794"/>
                  <a:pt x="137" y="751"/>
                  <a:pt x="137" y="705"/>
                </a:cubicBezTo>
                <a:cubicBezTo>
                  <a:pt x="137" y="580"/>
                  <a:pt x="238" y="478"/>
                  <a:pt x="364" y="478"/>
                </a:cubicBezTo>
                <a:close/>
                <a:moveTo>
                  <a:pt x="205" y="91"/>
                </a:moveTo>
                <a:cubicBezTo>
                  <a:pt x="205" y="0"/>
                  <a:pt x="205" y="0"/>
                  <a:pt x="205" y="0"/>
                </a:cubicBezTo>
                <a:cubicBezTo>
                  <a:pt x="1115" y="0"/>
                  <a:pt x="1115" y="0"/>
                  <a:pt x="1115" y="0"/>
                </a:cubicBezTo>
                <a:cubicBezTo>
                  <a:pt x="1115" y="91"/>
                  <a:pt x="1115" y="91"/>
                  <a:pt x="1115" y="91"/>
                </a:cubicBezTo>
                <a:lnTo>
                  <a:pt x="205" y="91"/>
                </a:lnTo>
                <a:close/>
                <a:moveTo>
                  <a:pt x="205" y="341"/>
                </a:moveTo>
                <a:cubicBezTo>
                  <a:pt x="205" y="250"/>
                  <a:pt x="205" y="250"/>
                  <a:pt x="205" y="250"/>
                </a:cubicBezTo>
                <a:cubicBezTo>
                  <a:pt x="1115" y="250"/>
                  <a:pt x="1115" y="250"/>
                  <a:pt x="1115" y="250"/>
                </a:cubicBezTo>
                <a:cubicBezTo>
                  <a:pt x="1115" y="341"/>
                  <a:pt x="1115" y="341"/>
                  <a:pt x="1115" y="341"/>
                </a:cubicBezTo>
                <a:lnTo>
                  <a:pt x="205" y="341"/>
                </a:lnTo>
                <a:close/>
                <a:moveTo>
                  <a:pt x="662" y="592"/>
                </a:moveTo>
                <a:cubicBezTo>
                  <a:pt x="649" y="558"/>
                  <a:pt x="631" y="527"/>
                  <a:pt x="609" y="501"/>
                </a:cubicBezTo>
                <a:cubicBezTo>
                  <a:pt x="1115" y="501"/>
                  <a:pt x="1115" y="501"/>
                  <a:pt x="1115" y="501"/>
                </a:cubicBezTo>
                <a:cubicBezTo>
                  <a:pt x="1115" y="592"/>
                  <a:pt x="1115" y="592"/>
                  <a:pt x="1115" y="592"/>
                </a:cubicBezTo>
                <a:lnTo>
                  <a:pt x="662" y="592"/>
                </a:lnTo>
                <a:close/>
                <a:moveTo>
                  <a:pt x="652" y="842"/>
                </a:moveTo>
                <a:cubicBezTo>
                  <a:pt x="666" y="814"/>
                  <a:pt x="675" y="783"/>
                  <a:pt x="680" y="751"/>
                </a:cubicBezTo>
                <a:cubicBezTo>
                  <a:pt x="1115" y="751"/>
                  <a:pt x="1115" y="751"/>
                  <a:pt x="1115" y="751"/>
                </a:cubicBezTo>
                <a:cubicBezTo>
                  <a:pt x="1115" y="842"/>
                  <a:pt x="1115" y="842"/>
                  <a:pt x="1115" y="842"/>
                </a:cubicBezTo>
                <a:lnTo>
                  <a:pt x="652" y="842"/>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nvGrpSpPr>
          <p:cNvPr id="76" name="Group 28">
            <a:extLst>
              <a:ext uri="{FF2B5EF4-FFF2-40B4-BE49-F238E27FC236}">
                <a16:creationId xmlns:a16="http://schemas.microsoft.com/office/drawing/2014/main" id="{60B15717-F3B0-4060-9AA0-111F0A351DB5}"/>
              </a:ext>
            </a:extLst>
          </p:cNvPr>
          <p:cNvGrpSpPr>
            <a:grpSpLocks noChangeAspect="1"/>
          </p:cNvGrpSpPr>
          <p:nvPr/>
        </p:nvGrpSpPr>
        <p:grpSpPr bwMode="auto">
          <a:xfrm>
            <a:off x="9431182" y="1957894"/>
            <a:ext cx="649771" cy="637890"/>
            <a:chOff x="-2" y="1"/>
            <a:chExt cx="2461" cy="2416"/>
          </a:xfrm>
          <a:solidFill>
            <a:srgbClr val="047CDA"/>
          </a:solidFill>
        </p:grpSpPr>
        <p:sp>
          <p:nvSpPr>
            <p:cNvPr id="77" name="Freeform 29">
              <a:extLst>
                <a:ext uri="{FF2B5EF4-FFF2-40B4-BE49-F238E27FC236}">
                  <a16:creationId xmlns:a16="http://schemas.microsoft.com/office/drawing/2014/main" id="{3968E6A8-FAA2-474B-9C50-08B4452F6062}"/>
                </a:ext>
              </a:extLst>
            </p:cNvPr>
            <p:cNvSpPr>
              <a:spLocks noEditPoints="1"/>
            </p:cNvSpPr>
            <p:nvPr/>
          </p:nvSpPr>
          <p:spPr bwMode="auto">
            <a:xfrm>
              <a:off x="566" y="1"/>
              <a:ext cx="1893" cy="1897"/>
            </a:xfrm>
            <a:custGeom>
              <a:avLst/>
              <a:gdLst>
                <a:gd name="T0" fmla="*/ 910 w 910"/>
                <a:gd name="T1" fmla="*/ 0 h 910"/>
                <a:gd name="T2" fmla="*/ 910 w 910"/>
                <a:gd name="T3" fmla="*/ 910 h 910"/>
                <a:gd name="T4" fmla="*/ 388 w 910"/>
                <a:gd name="T5" fmla="*/ 910 h 910"/>
                <a:gd name="T6" fmla="*/ 408 w 910"/>
                <a:gd name="T7" fmla="*/ 819 h 910"/>
                <a:gd name="T8" fmla="*/ 819 w 910"/>
                <a:gd name="T9" fmla="*/ 819 h 910"/>
                <a:gd name="T10" fmla="*/ 819 w 910"/>
                <a:gd name="T11" fmla="*/ 91 h 910"/>
                <a:gd name="T12" fmla="*/ 91 w 910"/>
                <a:gd name="T13" fmla="*/ 91 h 910"/>
                <a:gd name="T14" fmla="*/ 91 w 910"/>
                <a:gd name="T15" fmla="*/ 478 h 910"/>
                <a:gd name="T16" fmla="*/ 0 w 910"/>
                <a:gd name="T17" fmla="*/ 491 h 910"/>
                <a:gd name="T18" fmla="*/ 0 w 910"/>
                <a:gd name="T19" fmla="*/ 0 h 910"/>
                <a:gd name="T20" fmla="*/ 910 w 910"/>
                <a:gd name="T21" fmla="*/ 0 h 910"/>
                <a:gd name="T22" fmla="*/ 621 w 910"/>
                <a:gd name="T23" fmla="*/ 455 h 910"/>
                <a:gd name="T24" fmla="*/ 341 w 910"/>
                <a:gd name="T25" fmla="*/ 637 h 910"/>
                <a:gd name="T26" fmla="*/ 341 w 910"/>
                <a:gd name="T27" fmla="*/ 273 h 910"/>
                <a:gd name="T28" fmla="*/ 621 w 910"/>
                <a:gd name="T29" fmla="*/ 455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0" h="910">
                  <a:moveTo>
                    <a:pt x="910" y="0"/>
                  </a:moveTo>
                  <a:cubicBezTo>
                    <a:pt x="910" y="910"/>
                    <a:pt x="910" y="910"/>
                    <a:pt x="910" y="910"/>
                  </a:cubicBezTo>
                  <a:cubicBezTo>
                    <a:pt x="388" y="910"/>
                    <a:pt x="388" y="910"/>
                    <a:pt x="388" y="910"/>
                  </a:cubicBezTo>
                  <a:cubicBezTo>
                    <a:pt x="399" y="882"/>
                    <a:pt x="406" y="851"/>
                    <a:pt x="408" y="819"/>
                  </a:cubicBezTo>
                  <a:cubicBezTo>
                    <a:pt x="819" y="819"/>
                    <a:pt x="819" y="819"/>
                    <a:pt x="819" y="819"/>
                  </a:cubicBezTo>
                  <a:cubicBezTo>
                    <a:pt x="819" y="91"/>
                    <a:pt x="819" y="91"/>
                    <a:pt x="819" y="91"/>
                  </a:cubicBezTo>
                  <a:cubicBezTo>
                    <a:pt x="91" y="91"/>
                    <a:pt x="91" y="91"/>
                    <a:pt x="91" y="91"/>
                  </a:cubicBezTo>
                  <a:cubicBezTo>
                    <a:pt x="91" y="478"/>
                    <a:pt x="91" y="478"/>
                    <a:pt x="91" y="478"/>
                  </a:cubicBezTo>
                  <a:cubicBezTo>
                    <a:pt x="59" y="478"/>
                    <a:pt x="29" y="483"/>
                    <a:pt x="0" y="491"/>
                  </a:cubicBezTo>
                  <a:cubicBezTo>
                    <a:pt x="0" y="0"/>
                    <a:pt x="0" y="0"/>
                    <a:pt x="0" y="0"/>
                  </a:cubicBezTo>
                  <a:lnTo>
                    <a:pt x="910" y="0"/>
                  </a:lnTo>
                  <a:close/>
                  <a:moveTo>
                    <a:pt x="621" y="455"/>
                  </a:moveTo>
                  <a:cubicBezTo>
                    <a:pt x="341" y="637"/>
                    <a:pt x="341" y="637"/>
                    <a:pt x="341" y="637"/>
                  </a:cubicBezTo>
                  <a:cubicBezTo>
                    <a:pt x="341" y="273"/>
                    <a:pt x="341" y="273"/>
                    <a:pt x="341" y="273"/>
                  </a:cubicBezTo>
                  <a:lnTo>
                    <a:pt x="621" y="4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sp>
          <p:nvSpPr>
            <p:cNvPr id="78" name="Freeform 30">
              <a:extLst>
                <a:ext uri="{FF2B5EF4-FFF2-40B4-BE49-F238E27FC236}">
                  <a16:creationId xmlns:a16="http://schemas.microsoft.com/office/drawing/2014/main" id="{B8FDC364-696B-4C8C-A761-9AB79FC4CA9F}"/>
                </a:ext>
              </a:extLst>
            </p:cNvPr>
            <p:cNvSpPr>
              <a:spLocks noEditPoints="1"/>
            </p:cNvSpPr>
            <p:nvPr/>
          </p:nvSpPr>
          <p:spPr bwMode="auto">
            <a:xfrm>
              <a:off x="-2" y="1187"/>
              <a:ext cx="1229" cy="1230"/>
            </a:xfrm>
            <a:custGeom>
              <a:avLst/>
              <a:gdLst>
                <a:gd name="T0" fmla="*/ 230 w 591"/>
                <a:gd name="T1" fmla="*/ 227 h 590"/>
                <a:gd name="T2" fmla="*/ 364 w 591"/>
                <a:gd name="T3" fmla="*/ 92 h 590"/>
                <a:gd name="T4" fmla="*/ 498 w 591"/>
                <a:gd name="T5" fmla="*/ 227 h 590"/>
                <a:gd name="T6" fmla="*/ 364 w 591"/>
                <a:gd name="T7" fmla="*/ 362 h 590"/>
                <a:gd name="T8" fmla="*/ 230 w 591"/>
                <a:gd name="T9" fmla="*/ 227 h 590"/>
                <a:gd name="T10" fmla="*/ 136 w 591"/>
                <a:gd name="T11" fmla="*/ 227 h 590"/>
                <a:gd name="T12" fmla="*/ 174 w 591"/>
                <a:gd name="T13" fmla="*/ 352 h 590"/>
                <a:gd name="T14" fmla="*/ 0 w 591"/>
                <a:gd name="T15" fmla="*/ 526 h 590"/>
                <a:gd name="T16" fmla="*/ 64 w 591"/>
                <a:gd name="T17" fmla="*/ 590 h 590"/>
                <a:gd name="T18" fmla="*/ 238 w 591"/>
                <a:gd name="T19" fmla="*/ 417 h 590"/>
                <a:gd name="T20" fmla="*/ 364 w 591"/>
                <a:gd name="T21" fmla="*/ 455 h 590"/>
                <a:gd name="T22" fmla="*/ 591 w 591"/>
                <a:gd name="T23" fmla="*/ 227 h 590"/>
                <a:gd name="T24" fmla="*/ 364 w 591"/>
                <a:gd name="T25" fmla="*/ 0 h 590"/>
                <a:gd name="T26" fmla="*/ 136 w 591"/>
                <a:gd name="T27" fmla="*/ 227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1" h="590">
                  <a:moveTo>
                    <a:pt x="230" y="227"/>
                  </a:moveTo>
                  <a:cubicBezTo>
                    <a:pt x="230" y="153"/>
                    <a:pt x="290" y="92"/>
                    <a:pt x="364" y="92"/>
                  </a:cubicBezTo>
                  <a:cubicBezTo>
                    <a:pt x="438" y="92"/>
                    <a:pt x="498" y="153"/>
                    <a:pt x="498" y="227"/>
                  </a:cubicBezTo>
                  <a:cubicBezTo>
                    <a:pt x="498" y="302"/>
                    <a:pt x="438" y="362"/>
                    <a:pt x="364" y="362"/>
                  </a:cubicBezTo>
                  <a:cubicBezTo>
                    <a:pt x="290" y="362"/>
                    <a:pt x="230" y="302"/>
                    <a:pt x="230" y="227"/>
                  </a:cubicBezTo>
                  <a:moveTo>
                    <a:pt x="136" y="227"/>
                  </a:moveTo>
                  <a:cubicBezTo>
                    <a:pt x="136" y="273"/>
                    <a:pt x="150" y="316"/>
                    <a:pt x="174" y="352"/>
                  </a:cubicBezTo>
                  <a:cubicBezTo>
                    <a:pt x="0" y="526"/>
                    <a:pt x="0" y="526"/>
                    <a:pt x="0" y="526"/>
                  </a:cubicBezTo>
                  <a:cubicBezTo>
                    <a:pt x="64" y="590"/>
                    <a:pt x="64" y="590"/>
                    <a:pt x="64" y="590"/>
                  </a:cubicBezTo>
                  <a:cubicBezTo>
                    <a:pt x="238" y="417"/>
                    <a:pt x="238" y="417"/>
                    <a:pt x="238" y="417"/>
                  </a:cubicBezTo>
                  <a:cubicBezTo>
                    <a:pt x="274" y="441"/>
                    <a:pt x="317" y="455"/>
                    <a:pt x="364" y="455"/>
                  </a:cubicBezTo>
                  <a:cubicBezTo>
                    <a:pt x="490" y="455"/>
                    <a:pt x="591" y="353"/>
                    <a:pt x="591" y="227"/>
                  </a:cubicBezTo>
                  <a:cubicBezTo>
                    <a:pt x="591" y="102"/>
                    <a:pt x="490" y="0"/>
                    <a:pt x="364" y="0"/>
                  </a:cubicBezTo>
                  <a:cubicBezTo>
                    <a:pt x="238" y="0"/>
                    <a:pt x="136" y="102"/>
                    <a:pt x="136" y="2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sp>
        <p:nvSpPr>
          <p:cNvPr id="79" name="Freeform 34">
            <a:extLst>
              <a:ext uri="{FF2B5EF4-FFF2-40B4-BE49-F238E27FC236}">
                <a16:creationId xmlns:a16="http://schemas.microsoft.com/office/drawing/2014/main" id="{107829FF-2F5E-4355-8C49-972D9638E972}"/>
              </a:ext>
            </a:extLst>
          </p:cNvPr>
          <p:cNvSpPr>
            <a:spLocks noEditPoints="1"/>
          </p:cNvSpPr>
          <p:nvPr/>
        </p:nvSpPr>
        <p:spPr bwMode="auto">
          <a:xfrm>
            <a:off x="2538898" y="1994725"/>
            <a:ext cx="548801" cy="564228"/>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rgbClr val="047CD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nvGrpSpPr>
          <p:cNvPr id="80" name="Group 45">
            <a:extLst>
              <a:ext uri="{FF2B5EF4-FFF2-40B4-BE49-F238E27FC236}">
                <a16:creationId xmlns:a16="http://schemas.microsoft.com/office/drawing/2014/main" id="{F25FA795-63B8-4F16-8FE4-D8036F129852}"/>
              </a:ext>
            </a:extLst>
          </p:cNvPr>
          <p:cNvGrpSpPr/>
          <p:nvPr/>
        </p:nvGrpSpPr>
        <p:grpSpPr>
          <a:xfrm>
            <a:off x="1763" y="259681"/>
            <a:ext cx="1212506" cy="976035"/>
            <a:chOff x="864" y="254613"/>
            <a:chExt cx="1188839" cy="956984"/>
          </a:xfrm>
        </p:grpSpPr>
        <p:sp>
          <p:nvSpPr>
            <p:cNvPr id="81" name="Rectangle 52">
              <a:extLst>
                <a:ext uri="{FF2B5EF4-FFF2-40B4-BE49-F238E27FC236}">
                  <a16:creationId xmlns:a16="http://schemas.microsoft.com/office/drawing/2014/main" id="{81D23DCE-C63B-444D-92A8-F52E91AC4D96}"/>
                </a:ext>
              </a:extLst>
            </p:cNvPr>
            <p:cNvSpPr/>
            <p:nvPr/>
          </p:nvSpPr>
          <p:spPr bwMode="auto">
            <a:xfrm>
              <a:off x="864" y="254613"/>
              <a:ext cx="1188839" cy="95698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Freeform 34">
              <a:extLst>
                <a:ext uri="{FF2B5EF4-FFF2-40B4-BE49-F238E27FC236}">
                  <a16:creationId xmlns:a16="http://schemas.microsoft.com/office/drawing/2014/main" id="{D1DF2A26-B7E5-4F4A-9499-7F6D979426AC}"/>
                </a:ext>
              </a:extLst>
            </p:cNvPr>
            <p:cNvSpPr>
              <a:spLocks noEditPoints="1"/>
            </p:cNvSpPr>
            <p:nvPr/>
          </p:nvSpPr>
          <p:spPr bwMode="auto">
            <a:xfrm>
              <a:off x="359494" y="511017"/>
              <a:ext cx="441256" cy="45366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3F3F3F"/>
                </a:solidFill>
                <a:latin typeface="Segoe UI"/>
              </a:endParaRPr>
            </a:p>
          </p:txBody>
        </p:sp>
      </p:grpSp>
    </p:spTree>
    <p:extLst>
      <p:ext uri="{BB962C8B-B14F-4D97-AF65-F5344CB8AC3E}">
        <p14:creationId xmlns:p14="http://schemas.microsoft.com/office/powerpoint/2010/main" val="30092756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 decel="9000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accel="8000" decel="9200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500" fill="hold"/>
                                        <p:tgtEl>
                                          <p:spTgt spid="80"/>
                                        </p:tgtEl>
                                        <p:attrNameLst>
                                          <p:attrName>ppt_x</p:attrName>
                                        </p:attrNameLst>
                                      </p:cBhvr>
                                      <p:tavLst>
                                        <p:tav tm="0">
                                          <p:val>
                                            <p:strVal val="0-#ppt_w/2"/>
                                          </p:val>
                                        </p:tav>
                                        <p:tav tm="100000">
                                          <p:val>
                                            <p:strVal val="#ppt_x"/>
                                          </p:val>
                                        </p:tav>
                                      </p:tavLst>
                                    </p:anim>
                                    <p:anim calcmode="lin" valueType="num">
                                      <p:cBhvr additive="base">
                                        <p:cTn id="12" dur="500" fill="hold"/>
                                        <p:tgtEl>
                                          <p:spTgt spid="80"/>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500" fill="hold"/>
                                        <p:tgtEl>
                                          <p:spTgt spid="79"/>
                                        </p:tgtEl>
                                        <p:attrNameLst>
                                          <p:attrName>ppt_w</p:attrName>
                                        </p:attrNameLst>
                                      </p:cBhvr>
                                      <p:tavLst>
                                        <p:tav tm="0">
                                          <p:val>
                                            <p:fltVal val="0"/>
                                          </p:val>
                                        </p:tav>
                                        <p:tav tm="100000">
                                          <p:val>
                                            <p:strVal val="#ppt_w"/>
                                          </p:val>
                                        </p:tav>
                                      </p:tavLst>
                                    </p:anim>
                                    <p:anim calcmode="lin" valueType="num">
                                      <p:cBhvr>
                                        <p:cTn id="16" dur="500" fill="hold"/>
                                        <p:tgtEl>
                                          <p:spTgt spid="79"/>
                                        </p:tgtEl>
                                        <p:attrNameLst>
                                          <p:attrName>ppt_h</p:attrName>
                                        </p:attrNameLst>
                                      </p:cBhvr>
                                      <p:tavLst>
                                        <p:tav tm="0">
                                          <p:val>
                                            <p:fltVal val="0"/>
                                          </p:val>
                                        </p:tav>
                                        <p:tav tm="100000">
                                          <p:val>
                                            <p:strVal val="#ppt_h"/>
                                          </p:val>
                                        </p:tav>
                                      </p:tavLst>
                                    </p:anim>
                                    <p:animEffect transition="in" filter="fade">
                                      <p:cBhvr>
                                        <p:cTn id="17" dur="500"/>
                                        <p:tgtEl>
                                          <p:spTgt spid="79"/>
                                        </p:tgtEl>
                                      </p:cBhvr>
                                    </p:animEffect>
                                  </p:childTnLst>
                                </p:cTn>
                              </p:par>
                              <p:par>
                                <p:cTn id="18" presetID="53" presetClass="entr" presetSubtype="16" fill="hold" nodeType="withEffect">
                                  <p:stCondLst>
                                    <p:cond delay="0"/>
                                  </p:stCondLst>
                                  <p:childTnLst>
                                    <p:set>
                                      <p:cBhvr>
                                        <p:cTn id="19" dur="1" fill="hold">
                                          <p:stCondLst>
                                            <p:cond delay="0"/>
                                          </p:stCondLst>
                                        </p:cTn>
                                        <p:tgtEl>
                                          <p:spTgt spid="70"/>
                                        </p:tgtEl>
                                        <p:attrNameLst>
                                          <p:attrName>style.visibility</p:attrName>
                                        </p:attrNameLst>
                                      </p:cBhvr>
                                      <p:to>
                                        <p:strVal val="visible"/>
                                      </p:to>
                                    </p:set>
                                    <p:anim calcmode="lin" valueType="num">
                                      <p:cBhvr>
                                        <p:cTn id="20" dur="500" fill="hold"/>
                                        <p:tgtEl>
                                          <p:spTgt spid="70"/>
                                        </p:tgtEl>
                                        <p:attrNameLst>
                                          <p:attrName>ppt_w</p:attrName>
                                        </p:attrNameLst>
                                      </p:cBhvr>
                                      <p:tavLst>
                                        <p:tav tm="0">
                                          <p:val>
                                            <p:fltVal val="0"/>
                                          </p:val>
                                        </p:tav>
                                        <p:tav tm="100000">
                                          <p:val>
                                            <p:strVal val="#ppt_w"/>
                                          </p:val>
                                        </p:tav>
                                      </p:tavLst>
                                    </p:anim>
                                    <p:anim calcmode="lin" valueType="num">
                                      <p:cBhvr>
                                        <p:cTn id="21" dur="500" fill="hold"/>
                                        <p:tgtEl>
                                          <p:spTgt spid="70"/>
                                        </p:tgtEl>
                                        <p:attrNameLst>
                                          <p:attrName>ppt_h</p:attrName>
                                        </p:attrNameLst>
                                      </p:cBhvr>
                                      <p:tavLst>
                                        <p:tav tm="0">
                                          <p:val>
                                            <p:fltVal val="0"/>
                                          </p:val>
                                        </p:tav>
                                        <p:tav tm="100000">
                                          <p:val>
                                            <p:strVal val="#ppt_h"/>
                                          </p:val>
                                        </p:tav>
                                      </p:tavLst>
                                    </p:anim>
                                    <p:animEffect transition="in" filter="fade">
                                      <p:cBhvr>
                                        <p:cTn id="22" dur="500"/>
                                        <p:tgtEl>
                                          <p:spTgt spid="70"/>
                                        </p:tgtEl>
                                      </p:cBhvr>
                                    </p:animEffect>
                                  </p:childTnLst>
                                </p:cTn>
                              </p:par>
                              <p:par>
                                <p:cTn id="23" presetID="53" presetClass="entr" presetSubtype="16"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p:cTn id="25" dur="500" fill="hold"/>
                                        <p:tgtEl>
                                          <p:spTgt spid="76"/>
                                        </p:tgtEl>
                                        <p:attrNameLst>
                                          <p:attrName>ppt_w</p:attrName>
                                        </p:attrNameLst>
                                      </p:cBhvr>
                                      <p:tavLst>
                                        <p:tav tm="0">
                                          <p:val>
                                            <p:fltVal val="0"/>
                                          </p:val>
                                        </p:tav>
                                        <p:tav tm="100000">
                                          <p:val>
                                            <p:strVal val="#ppt_w"/>
                                          </p:val>
                                        </p:tav>
                                      </p:tavLst>
                                    </p:anim>
                                    <p:anim calcmode="lin" valueType="num">
                                      <p:cBhvr>
                                        <p:cTn id="26" dur="500" fill="hold"/>
                                        <p:tgtEl>
                                          <p:spTgt spid="76"/>
                                        </p:tgtEl>
                                        <p:attrNameLst>
                                          <p:attrName>ppt_h</p:attrName>
                                        </p:attrNameLst>
                                      </p:cBhvr>
                                      <p:tavLst>
                                        <p:tav tm="0">
                                          <p:val>
                                            <p:fltVal val="0"/>
                                          </p:val>
                                        </p:tav>
                                        <p:tav tm="100000">
                                          <p:val>
                                            <p:strVal val="#ppt_h"/>
                                          </p:val>
                                        </p:tav>
                                      </p:tavLst>
                                    </p:anim>
                                    <p:animEffect transition="in" filter="fade">
                                      <p:cBhvr>
                                        <p:cTn id="27" dur="500"/>
                                        <p:tgtEl>
                                          <p:spTgt spid="76"/>
                                        </p:tgtEl>
                                      </p:cBhvr>
                                    </p:animEffect>
                                  </p:childTnLst>
                                </p:cTn>
                              </p:par>
                              <p:par>
                                <p:cTn id="28" presetID="53" presetClass="entr" presetSubtype="16" fill="hold" nodeType="withEffect">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cBhvr>
                                        <p:cTn id="30" dur="500" fill="hold"/>
                                        <p:tgtEl>
                                          <p:spTgt spid="66"/>
                                        </p:tgtEl>
                                        <p:attrNameLst>
                                          <p:attrName>ppt_w</p:attrName>
                                        </p:attrNameLst>
                                      </p:cBhvr>
                                      <p:tavLst>
                                        <p:tav tm="0">
                                          <p:val>
                                            <p:fltVal val="0"/>
                                          </p:val>
                                        </p:tav>
                                        <p:tav tm="100000">
                                          <p:val>
                                            <p:strVal val="#ppt_w"/>
                                          </p:val>
                                        </p:tav>
                                      </p:tavLst>
                                    </p:anim>
                                    <p:anim calcmode="lin" valueType="num">
                                      <p:cBhvr>
                                        <p:cTn id="31" dur="500" fill="hold"/>
                                        <p:tgtEl>
                                          <p:spTgt spid="66"/>
                                        </p:tgtEl>
                                        <p:attrNameLst>
                                          <p:attrName>ppt_h</p:attrName>
                                        </p:attrNameLst>
                                      </p:cBhvr>
                                      <p:tavLst>
                                        <p:tav tm="0">
                                          <p:val>
                                            <p:fltVal val="0"/>
                                          </p:val>
                                        </p:tav>
                                        <p:tav tm="100000">
                                          <p:val>
                                            <p:strVal val="#ppt_h"/>
                                          </p:val>
                                        </p:tav>
                                      </p:tavLst>
                                    </p:anim>
                                    <p:animEffect transition="in" filter="fade">
                                      <p:cBhvr>
                                        <p:cTn id="32" dur="500"/>
                                        <p:tgtEl>
                                          <p:spTgt spid="6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p:cTn id="35" dur="500" fill="hold"/>
                                        <p:tgtEl>
                                          <p:spTgt spid="69"/>
                                        </p:tgtEl>
                                        <p:attrNameLst>
                                          <p:attrName>ppt_w</p:attrName>
                                        </p:attrNameLst>
                                      </p:cBhvr>
                                      <p:tavLst>
                                        <p:tav tm="0">
                                          <p:val>
                                            <p:fltVal val="0"/>
                                          </p:val>
                                        </p:tav>
                                        <p:tav tm="100000">
                                          <p:val>
                                            <p:strVal val="#ppt_w"/>
                                          </p:val>
                                        </p:tav>
                                      </p:tavLst>
                                    </p:anim>
                                    <p:anim calcmode="lin" valueType="num">
                                      <p:cBhvr>
                                        <p:cTn id="36" dur="500" fill="hold"/>
                                        <p:tgtEl>
                                          <p:spTgt spid="69"/>
                                        </p:tgtEl>
                                        <p:attrNameLst>
                                          <p:attrName>ppt_h</p:attrName>
                                        </p:attrNameLst>
                                      </p:cBhvr>
                                      <p:tavLst>
                                        <p:tav tm="0">
                                          <p:val>
                                            <p:fltVal val="0"/>
                                          </p:val>
                                        </p:tav>
                                        <p:tav tm="100000">
                                          <p:val>
                                            <p:strVal val="#ppt_h"/>
                                          </p:val>
                                        </p:tav>
                                      </p:tavLst>
                                    </p:anim>
                                    <p:animEffect transition="in" filter="fade">
                                      <p:cBhvr>
                                        <p:cTn id="37" dur="500"/>
                                        <p:tgtEl>
                                          <p:spTgt spid="6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 calcmode="lin" valueType="num">
                                      <p:cBhvr>
                                        <p:cTn id="40" dur="500" fill="hold"/>
                                        <p:tgtEl>
                                          <p:spTgt spid="65"/>
                                        </p:tgtEl>
                                        <p:attrNameLst>
                                          <p:attrName>ppt_w</p:attrName>
                                        </p:attrNameLst>
                                      </p:cBhvr>
                                      <p:tavLst>
                                        <p:tav tm="0">
                                          <p:val>
                                            <p:fltVal val="0"/>
                                          </p:val>
                                        </p:tav>
                                        <p:tav tm="100000">
                                          <p:val>
                                            <p:strVal val="#ppt_w"/>
                                          </p:val>
                                        </p:tav>
                                      </p:tavLst>
                                    </p:anim>
                                    <p:anim calcmode="lin" valueType="num">
                                      <p:cBhvr>
                                        <p:cTn id="41" dur="500" fill="hold"/>
                                        <p:tgtEl>
                                          <p:spTgt spid="65"/>
                                        </p:tgtEl>
                                        <p:attrNameLst>
                                          <p:attrName>ppt_h</p:attrName>
                                        </p:attrNameLst>
                                      </p:cBhvr>
                                      <p:tavLst>
                                        <p:tav tm="0">
                                          <p:val>
                                            <p:fltVal val="0"/>
                                          </p:val>
                                        </p:tav>
                                        <p:tav tm="100000">
                                          <p:val>
                                            <p:strVal val="#ppt_h"/>
                                          </p:val>
                                        </p:tav>
                                      </p:tavLst>
                                    </p:anim>
                                    <p:animEffect transition="in" filter="fade">
                                      <p:cBhvr>
                                        <p:cTn id="42" dur="500"/>
                                        <p:tgtEl>
                                          <p:spTgt spid="65"/>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P spid="32" grpId="0"/>
      <p:bldP spid="33" grpId="0"/>
      <p:bldP spid="34" grpId="0"/>
      <p:bldP spid="35" grpId="0"/>
      <p:bldP spid="36" grpId="0"/>
      <p:bldP spid="37" grpId="0"/>
      <p:bldP spid="38" grpId="0"/>
      <p:bldP spid="39" grpId="0"/>
      <p:bldP spid="52" grpId="0"/>
      <p:bldP spid="55" grpId="0"/>
      <p:bldP spid="63" grpId="0"/>
      <p:bldP spid="64" grpId="0"/>
      <p:bldP spid="65" grpId="0" animBg="1"/>
      <p:bldP spid="69" grpId="0" animBg="1"/>
      <p:bldP spid="75" grpId="0" animBg="1"/>
      <p:bldP spid="7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56353" y="2907594"/>
            <a:ext cx="4598352" cy="103710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100000"/>
              </a:lnSpc>
              <a:spcBef>
                <a:spcPct val="0"/>
              </a:spcBef>
              <a:spcAft>
                <a:spcPts val="0"/>
              </a:spcAft>
              <a:buClrTx/>
              <a:buSzTx/>
              <a:buFontTx/>
              <a:buNone/>
              <a:tabLst/>
              <a:defRPr/>
            </a:pPr>
            <a:r>
              <a:rPr lang="en-US" sz="5400" dirty="0">
                <a:solidFill>
                  <a:srgbClr val="353535"/>
                </a:solidFill>
                <a:latin typeface="Segoe UI Light"/>
              </a:rPr>
              <a:t>API </a:t>
            </a:r>
            <a:r>
              <a:rPr lang="ru-RU" sz="5400" dirty="0">
                <a:solidFill>
                  <a:srgbClr val="353535"/>
                </a:solidFill>
                <a:latin typeface="Segoe UI Light"/>
              </a:rPr>
              <a:t>в действии</a:t>
            </a:r>
            <a:endParaRPr kumimoji="0" lang="en-US" sz="5400" b="0" i="0" kern="1200" cap="none" spc="-98" normalizeH="0" baseline="0" noProof="0" dirty="0">
              <a:ln w="3175">
                <a:noFill/>
              </a:ln>
              <a:solidFill>
                <a:srgbClr val="353535"/>
              </a:solidFill>
              <a:uLnTx/>
              <a:uFillTx/>
              <a:latin typeface="Segoe UI Light"/>
            </a:endParaRPr>
          </a:p>
        </p:txBody>
      </p:sp>
      <p:pic>
        <p:nvPicPr>
          <p:cNvPr id="20" name="Picture Placeholder 7">
            <a:extLst>
              <a:ext uri="{FF2B5EF4-FFF2-40B4-BE49-F238E27FC236}">
                <a16:creationId xmlns:a16="http://schemas.microsoft.com/office/drawing/2014/main" id="{E8FA8333-5EE2-469E-9D44-32AE6CEEE72A}"/>
              </a:ext>
            </a:extLst>
          </p:cNvPr>
          <p:cNvPicPr>
            <a:picLocks noChangeAspect="1"/>
          </p:cNvPicPr>
          <p:nvPr/>
        </p:nvPicPr>
        <p:blipFill>
          <a:blip r:embed="rId3"/>
          <a:srcRect t="2234" b="2234"/>
          <a:stretch>
            <a:fillRect/>
          </a:stretch>
        </p:blipFill>
        <p:spPr>
          <a:xfrm>
            <a:off x="5326743" y="-5700"/>
            <a:ext cx="6865257" cy="6863699"/>
          </a:xfrm>
          <a:prstGeom prst="rect">
            <a:avLst/>
          </a:prstGeom>
        </p:spPr>
      </p:pic>
    </p:spTree>
    <p:extLst>
      <p:ext uri="{BB962C8B-B14F-4D97-AF65-F5344CB8AC3E}">
        <p14:creationId xmlns:p14="http://schemas.microsoft.com/office/powerpoint/2010/main" val="330740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3" presetClass="path" presetSubtype="0" decel="100000" fill="hold" nodeType="withEffect">
                                  <p:stCondLst>
                                    <p:cond delay="0"/>
                                  </p:stCondLst>
                                  <p:childTnLst>
                                    <p:animMotion origin="layout" path="M 6.25E-7 2.96296E-6 L 0.06588 2.96296E-6 " pathEditMode="relative" rAng="0" ptsTypes="AA">
                                      <p:cBhvr>
                                        <p:cTn id="9" dur="750" spd="-100000" fill="hold"/>
                                        <p:tgtEl>
                                          <p:spTgt spid="20"/>
                                        </p:tgtEl>
                                        <p:attrNameLst>
                                          <p:attrName>ppt_x</p:attrName>
                                          <p:attrName>ppt_y</p:attrName>
                                        </p:attrNameLst>
                                      </p:cBhvr>
                                      <p:rCtr x="32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Story logo">
            <a:extLst>
              <a:ext uri="{FF2B5EF4-FFF2-40B4-BE49-F238E27FC236}">
                <a16:creationId xmlns:a16="http://schemas.microsoft.com/office/drawing/2014/main" id="{17052EBE-C7AF-4F1D-A429-7F3BBD1C22A3}"/>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97" y="226603"/>
            <a:ext cx="2076264" cy="908366"/>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2">
            <a:extLst>
              <a:ext uri="{FF2B5EF4-FFF2-40B4-BE49-F238E27FC236}">
                <a16:creationId xmlns:a16="http://schemas.microsoft.com/office/drawing/2014/main" id="{266F7258-772B-4AA3-88BB-BDFFE0BFA381}"/>
              </a:ext>
            </a:extLst>
          </p:cNvPr>
          <p:cNvSpPr txBox="1">
            <a:spLocks/>
          </p:cNvSpPr>
          <p:nvPr/>
        </p:nvSpPr>
        <p:spPr>
          <a:xfrm>
            <a:off x="168122" y="1949975"/>
            <a:ext cx="4892040" cy="2843855"/>
          </a:xfrm>
          <a:prstGeom prst="rect">
            <a:avLst/>
          </a:prstGeom>
        </p:spPr>
        <p:txBody>
          <a:bodyPr vert="horz" wrap="square" lIns="146304" tIns="91440" rIns="146304" bIns="91440" rtlCol="0" anchor="ctr">
            <a:sp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14300" lvl="0" indent="-114300">
              <a:spcBef>
                <a:spcPts val="1200"/>
              </a:spcBef>
            </a:pPr>
            <a:r>
              <a:rPr lang="en-US" sz="2400" spc="0" dirty="0">
                <a:gradFill>
                  <a:gsLst>
                    <a:gs pos="73636">
                      <a:srgbClr val="353535"/>
                    </a:gs>
                    <a:gs pos="60000">
                      <a:srgbClr val="353535"/>
                    </a:gs>
                  </a:gsLst>
                  <a:lin ang="5400000" scaled="0"/>
                </a:gradFill>
                <a:latin typeface="Segoe UI" panose="020B0502040204020203" pitchFamily="34" charset="0"/>
              </a:rPr>
              <a:t>“Thousands of partners sign in to our platform every hour. The response time from the Face API is incredible, enabling us to verify our drivers without slowing them down.”</a:t>
            </a:r>
            <a:br>
              <a:rPr kumimoji="0" lang="en-US" sz="2400" b="0" i="0" u="none" strike="noStrike" kern="1200" cap="none" spc="0" normalizeH="0" baseline="0" noProof="0" dirty="0">
                <a:ln w="3175">
                  <a:noFill/>
                </a:ln>
                <a:gradFill>
                  <a:gsLst>
                    <a:gs pos="73636">
                      <a:srgbClr val="353535"/>
                    </a:gs>
                    <a:gs pos="60000">
                      <a:srgbClr val="353535"/>
                    </a:gs>
                  </a:gsLst>
                  <a:lin ang="5400000" scaled="0"/>
                </a:gradFill>
                <a:effectLst/>
                <a:uLnTx/>
                <a:uFillTx/>
                <a:latin typeface="Segoe UI" panose="020B0502040204020203" pitchFamily="34" charset="0"/>
                <a:ea typeface="+mn-ea"/>
                <a:cs typeface="Segoe UI" pitchFamily="34" charset="0"/>
              </a:rPr>
            </a:br>
            <a:br>
              <a:rPr kumimoji="0" lang="en-US" sz="2400" b="0" i="1" u="none" strike="noStrike" kern="1200" cap="none" spc="0" normalizeH="0" baseline="0" noProof="0" dirty="0">
                <a:ln w="3175">
                  <a:noFill/>
                </a:ln>
                <a:gradFill>
                  <a:gsLst>
                    <a:gs pos="73636">
                      <a:srgbClr val="353535"/>
                    </a:gs>
                    <a:gs pos="60000">
                      <a:srgbClr val="353535"/>
                    </a:gs>
                  </a:gsLst>
                  <a:lin ang="5400000" scaled="0"/>
                </a:gradFill>
                <a:effectLst/>
                <a:uLnTx/>
                <a:uFillTx/>
                <a:latin typeface="Segoe UI" panose="020B0502040204020203" pitchFamily="34" charset="0"/>
                <a:ea typeface="+mn-ea"/>
                <a:cs typeface="Segoe UI" pitchFamily="34" charset="0"/>
              </a:rPr>
            </a:br>
            <a:r>
              <a:rPr kumimoji="0" lang="en-US" sz="2400" b="0" i="1" u="none" strike="noStrike" kern="1200" cap="none" spc="0" normalizeH="0" baseline="0" noProof="0" dirty="0">
                <a:ln w="3175">
                  <a:noFill/>
                </a:ln>
                <a:gradFill>
                  <a:gsLst>
                    <a:gs pos="73636">
                      <a:srgbClr val="353535"/>
                    </a:gs>
                    <a:gs pos="60000">
                      <a:srgbClr val="353535"/>
                    </a:gs>
                  </a:gsLst>
                  <a:lin ang="5400000" scaled="0"/>
                </a:gradFill>
                <a:effectLst/>
                <a:uLnTx/>
                <a:uFillTx/>
                <a:latin typeface="Segoe UI" panose="020B0502040204020203" pitchFamily="34" charset="0"/>
                <a:ea typeface="+mn-ea"/>
                <a:cs typeface="Segoe UI" pitchFamily="34" charset="0"/>
              </a:rPr>
              <a:t>        —</a:t>
            </a:r>
            <a:r>
              <a:rPr lang="en-US" sz="1800" spc="0" dirty="0">
                <a:gradFill>
                  <a:gsLst>
                    <a:gs pos="73636">
                      <a:srgbClr val="353535"/>
                    </a:gs>
                    <a:gs pos="60000">
                      <a:srgbClr val="353535"/>
                    </a:gs>
                  </a:gsLst>
                  <a:lin ang="5400000" scaled="0"/>
                </a:gradFill>
                <a:latin typeface="Segoe UI" panose="020B0502040204020203" pitchFamily="34" charset="0"/>
              </a:rPr>
              <a:t>Dima Kovalev: Product Manager </a:t>
            </a:r>
            <a:endParaRPr kumimoji="0" lang="en-US" sz="1800" b="0" i="1" u="none" strike="noStrike" kern="1200" cap="none" spc="0" normalizeH="0" baseline="0" noProof="0" dirty="0">
              <a:ln w="3175">
                <a:noFill/>
              </a:ln>
              <a:gradFill>
                <a:gsLst>
                  <a:gs pos="73636">
                    <a:srgbClr val="353535"/>
                  </a:gs>
                  <a:gs pos="60000">
                    <a:srgbClr val="353535"/>
                  </a:gs>
                </a:gsLst>
                <a:lin ang="5400000" scaled="0"/>
              </a:gradFill>
              <a:effectLst/>
              <a:uLnTx/>
              <a:uFillTx/>
              <a:latin typeface="Segoe UI" panose="020B0502040204020203" pitchFamily="34" charset="0"/>
              <a:ea typeface="+mn-ea"/>
              <a:cs typeface="Segoe UI" pitchFamily="34" charset="0"/>
            </a:endParaRPr>
          </a:p>
        </p:txBody>
      </p:sp>
      <p:pic>
        <p:nvPicPr>
          <p:cNvPr id="3" name="Рисунок 2">
            <a:extLst>
              <a:ext uri="{FF2B5EF4-FFF2-40B4-BE49-F238E27FC236}">
                <a16:creationId xmlns:a16="http://schemas.microsoft.com/office/drawing/2014/main" id="{74D1F228-9035-473D-A08E-E228DDFF0F7F}"/>
              </a:ext>
            </a:extLst>
          </p:cNvPr>
          <p:cNvPicPr>
            <a:picLocks noChangeAspect="1"/>
          </p:cNvPicPr>
          <p:nvPr/>
        </p:nvPicPr>
        <p:blipFill rotWithShape="1">
          <a:blip r:embed="rId4">
            <a:extLst>
              <a:ext uri="{28A0092B-C50C-407E-A947-70E740481C1C}">
                <a14:useLocalDpi xmlns:a14="http://schemas.microsoft.com/office/drawing/2010/main" val="0"/>
              </a:ext>
            </a:extLst>
          </a:blip>
          <a:srcRect r="45443"/>
          <a:stretch/>
        </p:blipFill>
        <p:spPr>
          <a:xfrm>
            <a:off x="6724650" y="1674"/>
            <a:ext cx="6651559" cy="6854653"/>
          </a:xfrm>
          <a:prstGeom prst="rect">
            <a:avLst/>
          </a:prstGeom>
        </p:spPr>
      </p:pic>
      <p:sp>
        <p:nvSpPr>
          <p:cNvPr id="5" name="TextBox 4">
            <a:hlinkClick r:id="rId5" action="ppaction://hlinksldjump"/>
            <a:extLst>
              <a:ext uri="{FF2B5EF4-FFF2-40B4-BE49-F238E27FC236}">
                <a16:creationId xmlns:a16="http://schemas.microsoft.com/office/drawing/2014/main" id="{05D6CF2B-01F9-4636-86CB-10798E6F3189}"/>
              </a:ext>
            </a:extLst>
          </p:cNvPr>
          <p:cNvSpPr txBox="1"/>
          <p:nvPr/>
        </p:nvSpPr>
        <p:spPr>
          <a:xfrm>
            <a:off x="3326337" y="5492606"/>
            <a:ext cx="1579713" cy="455857"/>
          </a:xfrm>
          <a:prstGeom prst="rect">
            <a:avLst/>
          </a:prstGeom>
          <a:solidFill>
            <a:srgbClr val="0078D7"/>
          </a:solidFill>
        </p:spPr>
        <p:txBody>
          <a:bodyPr wrap="none" lIns="179285" tIns="143428" rIns="179285" bIns="143428" rtlCol="0" anchor="ctr">
            <a:spAutoFit/>
          </a:bodyPr>
          <a:lstStyle/>
          <a:p>
            <a:pPr marL="0" marR="0" lvl="0" indent="0" algn="ctr" defTabSz="932688"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Watch video here</a:t>
            </a:r>
          </a:p>
        </p:txBody>
      </p:sp>
      <p:sp>
        <p:nvSpPr>
          <p:cNvPr id="6" name="TextBox 5">
            <a:extLst>
              <a:ext uri="{FF2B5EF4-FFF2-40B4-BE49-F238E27FC236}">
                <a16:creationId xmlns:a16="http://schemas.microsoft.com/office/drawing/2014/main" id="{DDE21FB4-B85A-4027-A0A0-445F115582CF}"/>
              </a:ext>
            </a:extLst>
          </p:cNvPr>
          <p:cNvSpPr txBox="1"/>
          <p:nvPr/>
        </p:nvSpPr>
        <p:spPr>
          <a:xfrm>
            <a:off x="1793687" y="5492606"/>
            <a:ext cx="1532650" cy="455857"/>
          </a:xfrm>
          <a:prstGeom prst="rect">
            <a:avLst/>
          </a:prstGeom>
          <a:solidFill>
            <a:schemeClr val="bg1">
              <a:lumMod val="95000"/>
            </a:schemeClr>
          </a:solidFill>
        </p:spPr>
        <p:txBody>
          <a:bodyPr wrap="square" lIns="179285" tIns="143428" rIns="179285" bIns="143428" rtlCol="0" anchor="ctr">
            <a:spAutoFit/>
          </a:bodyPr>
          <a:lstStyle/>
          <a:p>
            <a:pPr algn="ctr">
              <a:lnSpc>
                <a:spcPct val="90000"/>
              </a:lnSpc>
              <a:spcAft>
                <a:spcPts val="588"/>
              </a:spcAft>
            </a:pPr>
            <a:r>
              <a:rPr lang="en-US" sz="1200" dirty="0">
                <a:gradFill>
                  <a:gsLst>
                    <a:gs pos="89091">
                      <a:schemeClr val="accent1"/>
                    </a:gs>
                    <a:gs pos="73636">
                      <a:schemeClr val="accent1"/>
                    </a:gs>
                  </a:gsLst>
                  <a:lin ang="5400000" scaled="0"/>
                </a:gradFill>
                <a:latin typeface="Segoe UI Semibold" panose="020B0702040204020203" pitchFamily="34" charset="0"/>
                <a:cs typeface="Segoe UI Semibold" panose="020B0702040204020203" pitchFamily="34" charset="0"/>
              </a:rPr>
              <a:t>Face API</a:t>
            </a:r>
          </a:p>
        </p:txBody>
      </p:sp>
    </p:spTree>
    <p:extLst>
      <p:ext uri="{BB962C8B-B14F-4D97-AF65-F5344CB8AC3E}">
        <p14:creationId xmlns:p14="http://schemas.microsoft.com/office/powerpoint/2010/main" val="297782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accel="50000" decel="50000" fill="hold" nodeType="withEffect">
                                  <p:stCondLst>
                                    <p:cond delay="0"/>
                                  </p:stCondLst>
                                  <p:childTnLst>
                                    <p:animMotion origin="layout" path="M 1.04167E-6 0 L -0.09466 0 " pathEditMode="relative" rAng="0" ptsTypes="AA">
                                      <p:cBhvr>
                                        <p:cTn id="9" dur="750" fill="hold"/>
                                        <p:tgtEl>
                                          <p:spTgt spid="3"/>
                                        </p:tgtEl>
                                        <p:attrNameLst>
                                          <p:attrName>ppt_x</p:attrName>
                                          <p:attrName>ppt_y</p:attrName>
                                        </p:attrNameLst>
                                      </p:cBhvr>
                                      <p:rCtr x="-4740"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0"/>
                                  </p:stCondLst>
                                  <p:childTnLst>
                                    <p:animMotion origin="layout" path="M -0.03562 -0.00113 L 2.5734E-6 9.53246E-8 " pathEditMode="relative" rAng="0" ptsTypes="AA">
                                      <p:cBhvr>
                                        <p:cTn id="14" dur="750" fill="hold"/>
                                        <p:tgtEl>
                                          <p:spTgt spid="13"/>
                                        </p:tgtEl>
                                        <p:attrNameLst>
                                          <p:attrName>ppt_x</p:attrName>
                                          <p:attrName>ppt_y</p:attrName>
                                        </p:attrNameLst>
                                      </p:cBhvr>
                                      <p:rCtr x="1774" y="45"/>
                                    </p:animMotion>
                                  </p:childTnLst>
                                </p:cTn>
                              </p:par>
                              <p:par>
                                <p:cTn id="15" presetID="10" presetClass="entr" presetSubtype="0" fill="hold" nodeType="withEffect">
                                  <p:stCondLst>
                                    <p:cond delay="25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par>
                                <p:cTn id="18" presetID="63" presetClass="path" presetSubtype="0" accel="50000" decel="50000" fill="hold" nodeType="withEffect">
                                  <p:stCondLst>
                                    <p:cond delay="0"/>
                                  </p:stCondLst>
                                  <p:childTnLst>
                                    <p:animMotion origin="layout" path="M 2.70833E-6 4.44444E-6 L 0.06732 4.44444E-6 " pathEditMode="relative" rAng="0" ptsTypes="AA">
                                      <p:cBhvr>
                                        <p:cTn id="19" dur="750" fill="hold"/>
                                        <p:tgtEl>
                                          <p:spTgt spid="2054"/>
                                        </p:tgtEl>
                                        <p:attrNameLst>
                                          <p:attrName>ppt_x</p:attrName>
                                          <p:attrName>ppt_y</p:attrName>
                                        </p:attrNameLst>
                                      </p:cBhvr>
                                      <p:rCtr x="3359" y="0"/>
                                    </p:animMotion>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3" presetClass="path" presetSubtype="0" decel="100000" fill="hold" grpId="1" nodeType="withEffect">
                                  <p:stCondLst>
                                    <p:cond delay="0"/>
                                  </p:stCondLst>
                                  <p:childTnLst>
                                    <p:animMotion origin="layout" path="M -0.03568 -0.00116 L 5.55112E-17 2.22222E-6 " pathEditMode="relative" rAng="0" ptsTypes="AA">
                                      <p:cBhvr>
                                        <p:cTn id="24" dur="750" fill="hold"/>
                                        <p:tgtEl>
                                          <p:spTgt spid="5"/>
                                        </p:tgtEl>
                                        <p:attrNameLst>
                                          <p:attrName>ppt_x</p:attrName>
                                          <p:attrName>ppt_y</p:attrName>
                                        </p:attrNameLst>
                                      </p:cBhvr>
                                      <p:rCtr x="1784" y="46"/>
                                    </p:animMotion>
                                  </p:childTnLst>
                                </p:cTn>
                              </p:par>
                              <p:par>
                                <p:cTn id="25" presetID="10" presetClass="entr" presetSubtype="0" fill="hold" grpId="0" nodeType="with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63" presetClass="path" presetSubtype="0" decel="100000" fill="hold" grpId="1" nodeType="withEffect">
                                  <p:stCondLst>
                                    <p:cond delay="0"/>
                                  </p:stCondLst>
                                  <p:childTnLst>
                                    <p:animMotion origin="layout" path="M -0.03568 -0.00116 L 4.16667E-6 2.22222E-6 " pathEditMode="relative" rAng="0" ptsTypes="AA">
                                      <p:cBhvr>
                                        <p:cTn id="29" dur="750" fill="hold"/>
                                        <p:tgtEl>
                                          <p:spTgt spid="6"/>
                                        </p:tgtEl>
                                        <p:attrNameLst>
                                          <p:attrName>ppt_x</p:attrName>
                                          <p:attrName>ppt_y</p:attrName>
                                        </p:attrNameLst>
                                      </p:cBhvr>
                                      <p:rCtr x="1784"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5" grpId="0" animBg="1"/>
      <p:bldP spid="5" grpId="1" animBg="1"/>
      <p:bldP spid="6" grpId="0" animBg="1"/>
      <p:bldP spid="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Мультимедиа в Интернете 3">
            <a:hlinkClick r:id="" action="ppaction://media"/>
            <a:extLst>
              <a:ext uri="{FF2B5EF4-FFF2-40B4-BE49-F238E27FC236}">
                <a16:creationId xmlns:a16="http://schemas.microsoft.com/office/drawing/2014/main" id="{A091A229-2FE3-4861-A7DF-D6ABB3EE232F}"/>
              </a:ext>
            </a:extLst>
          </p:cNvPr>
          <p:cNvPicPr>
            <a:picLocks noRot="1" noChangeAspect="1"/>
          </p:cNvPicPr>
          <p:nvPr>
            <a:videoFile r:link="rId1"/>
          </p:nvPr>
        </p:nvPicPr>
        <p:blipFill rotWithShape="1">
          <a:blip r:embed="rId4"/>
          <a:srcRect l="-6166" t="-633" r="858" b="-633"/>
          <a:stretch/>
        </p:blipFill>
        <p:spPr>
          <a:xfrm>
            <a:off x="0" y="0"/>
            <a:ext cx="12192000" cy="6858000"/>
          </a:xfrm>
          <a:prstGeom prst="rect">
            <a:avLst/>
          </a:prstGeom>
        </p:spPr>
      </p:pic>
      <p:pic>
        <p:nvPicPr>
          <p:cNvPr id="3" name="Мультимедиа в Интернете 1">
            <a:hlinkClick r:id="" action="ppaction://media"/>
            <a:extLst>
              <a:ext uri="{FF2B5EF4-FFF2-40B4-BE49-F238E27FC236}">
                <a16:creationId xmlns:a16="http://schemas.microsoft.com/office/drawing/2014/main" id="{52247067-D885-4F45-8F4B-7BF039441D8F}"/>
              </a:ext>
            </a:extLst>
          </p:cNvPr>
          <p:cNvPicPr>
            <a:picLocks noRot="1" noChangeAspect="1"/>
          </p:cNvPicPr>
          <p:nvPr>
            <a:videoFile r:link="rId2"/>
          </p:nvPr>
        </p:nvPicPr>
        <p:blipFill>
          <a:blip r:embed="rId4"/>
          <a:stretch>
            <a:fillRect/>
          </a:stretch>
        </p:blipFill>
        <p:spPr>
          <a:xfrm>
            <a:off x="0" y="0"/>
            <a:ext cx="12229032" cy="6858000"/>
          </a:xfrm>
          <a:prstGeom prst="rect">
            <a:avLst/>
          </a:prstGeom>
        </p:spPr>
      </p:pic>
    </p:spTree>
    <p:extLst>
      <p:ext uri="{BB962C8B-B14F-4D97-AF65-F5344CB8AC3E}">
        <p14:creationId xmlns:p14="http://schemas.microsoft.com/office/powerpoint/2010/main" val="41039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266F7258-772B-4AA3-88BB-BDFFE0BFA381}"/>
              </a:ext>
            </a:extLst>
          </p:cNvPr>
          <p:cNvSpPr txBox="1">
            <a:spLocks/>
          </p:cNvSpPr>
          <p:nvPr/>
        </p:nvSpPr>
        <p:spPr>
          <a:xfrm>
            <a:off x="168122" y="1461342"/>
            <a:ext cx="5711710" cy="4256550"/>
          </a:xfrm>
          <a:prstGeom prst="rect">
            <a:avLst/>
          </a:prstGeom>
        </p:spPr>
        <p:txBody>
          <a:bodyPr vert="horz" wrap="square" lIns="146304" tIns="91440" rIns="146304" bIns="91440" rtlCol="0" anchor="ctr">
            <a:sp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14300" lvl="0" indent="-114300">
              <a:spcBef>
                <a:spcPts val="1200"/>
              </a:spcBef>
              <a:defRPr/>
            </a:pPr>
            <a:r>
              <a:rPr lang="en-US" sz="2400" spc="0" dirty="0">
                <a:gradFill>
                  <a:gsLst>
                    <a:gs pos="73636">
                      <a:srgbClr val="353535"/>
                    </a:gs>
                    <a:gs pos="60000">
                      <a:srgbClr val="353535"/>
                    </a:gs>
                  </a:gsLst>
                  <a:lin ang="5400000" scaled="0"/>
                </a:gradFill>
                <a:latin typeface="Segoe UI" panose="020B0502040204020203" pitchFamily="34" charset="0"/>
              </a:rPr>
              <a:t>“With How-Old.net based on Cortana Intelligence technology, we’re enabling people to tell their story through our brand. Instead of bringing people to our brand story, we’re bringing our brand to their life story, where it belongs. It’s a subtle difference, but an important one. ”</a:t>
            </a:r>
            <a:br>
              <a:rPr kumimoji="0" lang="en-US" sz="2400" b="0" i="0" u="none" strike="noStrike" kern="1200" cap="none" spc="0" normalizeH="0" baseline="0" noProof="0" dirty="0">
                <a:ln w="3175">
                  <a:noFill/>
                </a:ln>
                <a:gradFill>
                  <a:gsLst>
                    <a:gs pos="73636">
                      <a:srgbClr val="353535"/>
                    </a:gs>
                    <a:gs pos="60000">
                      <a:srgbClr val="353535"/>
                    </a:gs>
                  </a:gsLst>
                  <a:lin ang="5400000" scaled="0"/>
                </a:gradFill>
                <a:effectLst/>
                <a:uLnTx/>
                <a:uFillTx/>
                <a:latin typeface="Segoe UI" panose="020B0502040204020203" pitchFamily="34" charset="0"/>
                <a:ea typeface="+mn-ea"/>
                <a:cs typeface="Segoe UI" pitchFamily="34" charset="0"/>
              </a:rPr>
            </a:br>
            <a:br>
              <a:rPr kumimoji="0" lang="en-US" sz="2400" b="0" i="1" u="none" strike="noStrike" kern="1200" cap="none" spc="0" normalizeH="0" baseline="0" noProof="0" dirty="0">
                <a:ln w="3175">
                  <a:noFill/>
                </a:ln>
                <a:gradFill>
                  <a:gsLst>
                    <a:gs pos="73636">
                      <a:srgbClr val="353535"/>
                    </a:gs>
                    <a:gs pos="60000">
                      <a:srgbClr val="353535"/>
                    </a:gs>
                  </a:gsLst>
                  <a:lin ang="5400000" scaled="0"/>
                </a:gradFill>
                <a:effectLst/>
                <a:uLnTx/>
                <a:uFillTx/>
                <a:latin typeface="Segoe UI" panose="020B0502040204020203" pitchFamily="34" charset="0"/>
                <a:ea typeface="+mn-ea"/>
                <a:cs typeface="Segoe UI" pitchFamily="34" charset="0"/>
              </a:rPr>
            </a:br>
            <a:r>
              <a:rPr kumimoji="0" lang="en-US" sz="2400" b="0" i="1" u="none" strike="noStrike" kern="1200" cap="none" spc="0" normalizeH="0" baseline="0" noProof="0" dirty="0">
                <a:ln w="3175">
                  <a:noFill/>
                </a:ln>
                <a:gradFill>
                  <a:gsLst>
                    <a:gs pos="73636">
                      <a:srgbClr val="353535"/>
                    </a:gs>
                    <a:gs pos="60000">
                      <a:srgbClr val="353535"/>
                    </a:gs>
                  </a:gsLst>
                  <a:lin ang="5400000" scaled="0"/>
                </a:gradFill>
                <a:effectLst/>
                <a:uLnTx/>
                <a:uFillTx/>
                <a:latin typeface="Segoe UI" panose="020B0502040204020203" pitchFamily="34" charset="0"/>
                <a:ea typeface="+mn-ea"/>
                <a:cs typeface="Segoe UI" pitchFamily="34" charset="0"/>
              </a:rPr>
              <a:t>     —</a:t>
            </a:r>
            <a:r>
              <a:rPr lang="it-IT" sz="1800" spc="0" dirty="0">
                <a:gradFill>
                  <a:gsLst>
                    <a:gs pos="73636">
                      <a:srgbClr val="353535"/>
                    </a:gs>
                    <a:gs pos="60000">
                      <a:srgbClr val="353535"/>
                    </a:gs>
                  </a:gsLst>
                  <a:lin ang="5400000" scaled="0"/>
                </a:gradFill>
                <a:latin typeface="Segoe UI" panose="020B0502040204020203" pitchFamily="34" charset="0"/>
              </a:rPr>
              <a:t>Simon Cowart: Global Social Media Strategist </a:t>
            </a:r>
            <a:br>
              <a:rPr lang="it-IT" sz="1800" spc="0" dirty="0">
                <a:gradFill>
                  <a:gsLst>
                    <a:gs pos="73636">
                      <a:srgbClr val="353535"/>
                    </a:gs>
                    <a:gs pos="60000">
                      <a:srgbClr val="353535"/>
                    </a:gs>
                  </a:gsLst>
                  <a:lin ang="5400000" scaled="0"/>
                </a:gradFill>
                <a:latin typeface="Segoe UI" panose="020B0502040204020203" pitchFamily="34" charset="0"/>
              </a:rPr>
            </a:br>
            <a:r>
              <a:rPr lang="it-IT" sz="1800" spc="0" dirty="0">
                <a:gradFill>
                  <a:gsLst>
                    <a:gs pos="73636">
                      <a:srgbClr val="353535"/>
                    </a:gs>
                    <a:gs pos="60000">
                      <a:srgbClr val="353535"/>
                    </a:gs>
                  </a:gsLst>
                  <a:lin ang="5400000" scaled="0"/>
                </a:gradFill>
                <a:latin typeface="Segoe UI" panose="020B0502040204020203" pitchFamily="34" charset="0"/>
              </a:rPr>
              <a:t>		                 The Coca-Cola Company</a:t>
            </a:r>
            <a:r>
              <a:rPr kumimoji="0" lang="en-US" sz="1800" b="0" i="0" u="none" strike="noStrike" kern="1200" cap="none" spc="0" normalizeH="0" baseline="0" noProof="0" dirty="0">
                <a:ln w="3175">
                  <a:noFill/>
                </a:ln>
                <a:gradFill>
                  <a:gsLst>
                    <a:gs pos="73636">
                      <a:srgbClr val="353535"/>
                    </a:gs>
                    <a:gs pos="60000">
                      <a:srgbClr val="353535"/>
                    </a:gs>
                  </a:gsLst>
                  <a:lin ang="5400000" scaled="0"/>
                </a:gradFill>
                <a:effectLst/>
                <a:uLnTx/>
                <a:uFillTx/>
                <a:latin typeface="Segoe UI" panose="020B0502040204020203" pitchFamily="34" charset="0"/>
                <a:ea typeface="+mn-ea"/>
                <a:cs typeface="Segoe UI" pitchFamily="34" charset="0"/>
              </a:rPr>
              <a:t> </a:t>
            </a:r>
            <a:endParaRPr kumimoji="0" lang="en-US" sz="1800" b="0" i="1" u="none" strike="noStrike" kern="1200" cap="none" spc="0" normalizeH="0" baseline="0" noProof="0" dirty="0">
              <a:ln w="3175">
                <a:noFill/>
              </a:ln>
              <a:gradFill>
                <a:gsLst>
                  <a:gs pos="73636">
                    <a:srgbClr val="353535"/>
                  </a:gs>
                  <a:gs pos="60000">
                    <a:srgbClr val="353535"/>
                  </a:gs>
                </a:gsLst>
                <a:lin ang="5400000" scaled="0"/>
              </a:gradFill>
              <a:effectLst/>
              <a:uLnTx/>
              <a:uFillTx/>
              <a:latin typeface="Segoe UI" panose="020B0502040204020203" pitchFamily="34" charset="0"/>
              <a:ea typeface="+mn-ea"/>
              <a:cs typeface="Segoe UI" pitchFamily="34" charset="0"/>
            </a:endParaRPr>
          </a:p>
        </p:txBody>
      </p:sp>
      <p:pic>
        <p:nvPicPr>
          <p:cNvPr id="1026" name="Picture 2" descr="Story logo">
            <a:extLst>
              <a:ext uri="{FF2B5EF4-FFF2-40B4-BE49-F238E27FC236}">
                <a16:creationId xmlns:a16="http://schemas.microsoft.com/office/drawing/2014/main" id="{61AA3999-F7CA-4C6B-AF94-A0DBE38CDA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468" y="418806"/>
            <a:ext cx="1608722" cy="5239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windowscentral.com/sites/wpcentral.com/files/styles/large/public/field/image/2015/11/microsoft-coke.jpg?itok=aiXtZ0X6">
            <a:extLst>
              <a:ext uri="{FF2B5EF4-FFF2-40B4-BE49-F238E27FC236}">
                <a16:creationId xmlns:a16="http://schemas.microsoft.com/office/drawing/2014/main" id="{9DDE1A39-DF72-44EB-B2EB-C6544ED2E7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91" r="17320"/>
          <a:stretch/>
        </p:blipFill>
        <p:spPr bwMode="auto">
          <a:xfrm>
            <a:off x="6769369" y="0"/>
            <a:ext cx="699516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2E7671-69F3-469F-BD5F-1835981087E1}"/>
              </a:ext>
            </a:extLst>
          </p:cNvPr>
          <p:cNvSpPr txBox="1"/>
          <p:nvPr/>
        </p:nvSpPr>
        <p:spPr>
          <a:xfrm>
            <a:off x="4069543" y="5489963"/>
            <a:ext cx="1810289" cy="455857"/>
          </a:xfrm>
          <a:prstGeom prst="rect">
            <a:avLst/>
          </a:prstGeom>
          <a:solidFill>
            <a:schemeClr val="bg1">
              <a:lumMod val="95000"/>
            </a:schemeClr>
          </a:solidFill>
        </p:spPr>
        <p:txBody>
          <a:bodyPr wrap="none" lIns="179285" tIns="143428" rIns="179285" bIns="143428" rtlCol="0" anchor="ctr">
            <a:spAutoFit/>
          </a:bodyPr>
          <a:lstStyle/>
          <a:p>
            <a:pPr algn="ctr">
              <a:lnSpc>
                <a:spcPct val="90000"/>
              </a:lnSpc>
              <a:spcAft>
                <a:spcPts val="588"/>
              </a:spcAft>
            </a:pPr>
            <a:r>
              <a:rPr lang="en-US" sz="1200" dirty="0">
                <a:gradFill>
                  <a:gsLst>
                    <a:gs pos="89091">
                      <a:schemeClr val="accent1"/>
                    </a:gs>
                    <a:gs pos="73636">
                      <a:schemeClr val="accent1"/>
                    </a:gs>
                  </a:gsLst>
                  <a:lin ang="5400000" scaled="0"/>
                </a:gradFill>
                <a:latin typeface="Segoe UI Semibold" panose="020B0702040204020203" pitchFamily="34" charset="0"/>
                <a:cs typeface="Segoe UI Semibold" panose="020B0702040204020203" pitchFamily="34" charset="0"/>
              </a:rPr>
              <a:t>Computer Vision API</a:t>
            </a:r>
          </a:p>
        </p:txBody>
      </p:sp>
    </p:spTree>
    <p:extLst>
      <p:ext uri="{BB962C8B-B14F-4D97-AF65-F5344CB8AC3E}">
        <p14:creationId xmlns:p14="http://schemas.microsoft.com/office/powerpoint/2010/main" val="223722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35" presetClass="path" presetSubtype="0" accel="50000" decel="50000" fill="hold" nodeType="withEffect">
                                  <p:stCondLst>
                                    <p:cond delay="0"/>
                                  </p:stCondLst>
                                  <p:childTnLst>
                                    <p:animMotion origin="layout" path="M 2.70833E-6 0 L -0.05612 0 " pathEditMode="relative" rAng="0" ptsTypes="AA">
                                      <p:cBhvr>
                                        <p:cTn id="9" dur="750" fill="hold"/>
                                        <p:tgtEl>
                                          <p:spTgt spid="1030"/>
                                        </p:tgtEl>
                                        <p:attrNameLst>
                                          <p:attrName>ppt_x</p:attrName>
                                          <p:attrName>ppt_y</p:attrName>
                                        </p:attrNameLst>
                                      </p:cBhvr>
                                      <p:rCtr x="-2812" y="0"/>
                                    </p:animMotion>
                                  </p:childTnLst>
                                </p:cTn>
                              </p:par>
                              <p:par>
                                <p:cTn id="10" presetID="10" presetClass="entr" presetSubtype="0" fill="hold" grpId="0"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0"/>
                                  </p:stCondLst>
                                  <p:childTnLst>
                                    <p:animMotion origin="layout" path="M -0.03568 -0.00116 L 3.125E-6 3.7037E-7 " pathEditMode="relative" rAng="0" ptsTypes="AA">
                                      <p:cBhvr>
                                        <p:cTn id="14" dur="750" fill="hold"/>
                                        <p:tgtEl>
                                          <p:spTgt spid="13"/>
                                        </p:tgtEl>
                                        <p:attrNameLst>
                                          <p:attrName>ppt_x</p:attrName>
                                          <p:attrName>ppt_y</p:attrName>
                                        </p:attrNameLst>
                                      </p:cBhvr>
                                      <p:rCtr x="1784" y="46"/>
                                    </p:animMotion>
                                  </p:childTnLst>
                                </p:cTn>
                              </p:par>
                              <p:par>
                                <p:cTn id="15" presetID="10"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63" presetClass="path" presetSubtype="0" accel="50000" decel="50000" fill="hold" nodeType="withEffect">
                                  <p:stCondLst>
                                    <p:cond delay="0"/>
                                  </p:stCondLst>
                                  <p:childTnLst>
                                    <p:animMotion origin="layout" path="M -2.08333E-6 4.44444E-6 L 0.03763 4.44444E-6 " pathEditMode="relative" rAng="0" ptsTypes="AA">
                                      <p:cBhvr>
                                        <p:cTn id="19" dur="750" fill="hold"/>
                                        <p:tgtEl>
                                          <p:spTgt spid="1026"/>
                                        </p:tgtEl>
                                        <p:attrNameLst>
                                          <p:attrName>ppt_x</p:attrName>
                                          <p:attrName>ppt_y</p:attrName>
                                        </p:attrNameLst>
                                      </p:cBhvr>
                                      <p:rCtr x="1875" y="0"/>
                                    </p:animMotion>
                                  </p:childTnLst>
                                </p:cTn>
                              </p:par>
                              <p:par>
                                <p:cTn id="20" presetID="10" presetClass="entr" presetSubtype="0"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63" presetClass="path" presetSubtype="0" decel="100000" fill="hold" grpId="1" nodeType="withEffect">
                                  <p:stCondLst>
                                    <p:cond delay="0"/>
                                  </p:stCondLst>
                                  <p:childTnLst>
                                    <p:animMotion origin="layout" path="M -0.03567 -0.00115 L -2.70833E-6 -4.81481E-6 " pathEditMode="relative" rAng="0" ptsTypes="AA">
                                      <p:cBhvr>
                                        <p:cTn id="24" dur="750" fill="hold"/>
                                        <p:tgtEl>
                                          <p:spTgt spid="9"/>
                                        </p:tgtEl>
                                        <p:attrNameLst>
                                          <p:attrName>ppt_x</p:attrName>
                                          <p:attrName>ppt_y</p:attrName>
                                        </p:attrNameLst>
                                      </p:cBhvr>
                                      <p:rCtr x="1784"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9" grpId="0" animBg="1"/>
      <p:bldP spid="9"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5A5B2C93-FFD5-42E9-AC4D-801B80B884DA}"/>
              </a:ext>
            </a:extLst>
          </p:cNvPr>
          <p:cNvSpPr txBox="1">
            <a:spLocks/>
          </p:cNvSpPr>
          <p:nvPr/>
        </p:nvSpPr>
        <p:spPr>
          <a:xfrm>
            <a:off x="235535" y="2361839"/>
            <a:ext cx="5339715" cy="213432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ru-RU" alt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Почему </a:t>
            </a:r>
            <a:r>
              <a:rPr kumimoji="0" lang="en-US" alt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Microsoft </a:t>
            </a:r>
            <a:br>
              <a:rPr kumimoji="0" lang="en-US" alt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alt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Cognitive </a:t>
            </a:r>
            <a:br>
              <a:rPr kumimoji="0" lang="ru-RU" alt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alt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Services? </a:t>
            </a:r>
            <a:endParaRPr kumimoji="0" 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pic>
        <p:nvPicPr>
          <p:cNvPr id="15" name="Picture 16">
            <a:extLst>
              <a:ext uri="{FF2B5EF4-FFF2-40B4-BE49-F238E27FC236}">
                <a16:creationId xmlns:a16="http://schemas.microsoft.com/office/drawing/2014/main" id="{2B06A414-920F-4E5C-A8F8-1486ABFD5F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85"/>
          <a:stretch/>
        </p:blipFill>
        <p:spPr>
          <a:xfrm>
            <a:off x="5348480" y="2307522"/>
            <a:ext cx="7642183" cy="2286000"/>
          </a:xfrm>
          <a:prstGeom prst="rect">
            <a:avLst/>
          </a:prstGeom>
        </p:spPr>
      </p:pic>
      <p:pic>
        <p:nvPicPr>
          <p:cNvPr id="16" name="Picture 19">
            <a:extLst>
              <a:ext uri="{FF2B5EF4-FFF2-40B4-BE49-F238E27FC236}">
                <a16:creationId xmlns:a16="http://schemas.microsoft.com/office/drawing/2014/main" id="{04605C90-AD0E-46ED-BB16-AEFF53813A6D}"/>
              </a:ext>
            </a:extLst>
          </p:cNvPr>
          <p:cNvPicPr>
            <a:picLocks noChangeAspect="1"/>
          </p:cNvPicPr>
          <p:nvPr/>
        </p:nvPicPr>
        <p:blipFill rotWithShape="1">
          <a:blip r:embed="rId3">
            <a:extLst>
              <a:ext uri="{28A0092B-C50C-407E-A947-70E740481C1C}">
                <a14:useLocalDpi xmlns:a14="http://schemas.microsoft.com/office/drawing/2010/main" val="0"/>
              </a:ext>
            </a:extLst>
          </a:blip>
          <a:srcRect t="-1" b="684"/>
          <a:stretch/>
        </p:blipFill>
        <p:spPr>
          <a:xfrm>
            <a:off x="5348480" y="4666575"/>
            <a:ext cx="7642183" cy="2286000"/>
          </a:xfrm>
          <a:prstGeom prst="rect">
            <a:avLst/>
          </a:prstGeom>
        </p:spPr>
      </p:pic>
      <p:pic>
        <p:nvPicPr>
          <p:cNvPr id="17" name="Picture 20">
            <a:extLst>
              <a:ext uri="{FF2B5EF4-FFF2-40B4-BE49-F238E27FC236}">
                <a16:creationId xmlns:a16="http://schemas.microsoft.com/office/drawing/2014/main" id="{F177ABCE-77D6-458C-9861-5C38B9D7760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b="913"/>
          <a:stretch/>
        </p:blipFill>
        <p:spPr>
          <a:xfrm>
            <a:off x="5353577" y="-38264"/>
            <a:ext cx="7637086" cy="2280722"/>
          </a:xfrm>
          <a:prstGeom prst="rect">
            <a:avLst/>
          </a:prstGeom>
        </p:spPr>
      </p:pic>
      <p:sp>
        <p:nvSpPr>
          <p:cNvPr id="18" name="Rectangle 21">
            <a:extLst>
              <a:ext uri="{FF2B5EF4-FFF2-40B4-BE49-F238E27FC236}">
                <a16:creationId xmlns:a16="http://schemas.microsoft.com/office/drawing/2014/main" id="{69A933C4-AEB9-4820-AAB9-EE90FB69B6DB}"/>
              </a:ext>
            </a:extLst>
          </p:cNvPr>
          <p:cNvSpPr/>
          <p:nvPr/>
        </p:nvSpPr>
        <p:spPr bwMode="auto">
          <a:xfrm>
            <a:off x="5348481" y="2307521"/>
            <a:ext cx="6291491" cy="2286000"/>
          </a:xfrm>
          <a:prstGeom prst="rect">
            <a:avLst/>
          </a:prstGeom>
          <a:gradFill>
            <a:gsLst>
              <a:gs pos="0">
                <a:srgbClr val="353535">
                  <a:alpha val="0"/>
                </a:srgbClr>
              </a:gs>
              <a:gs pos="100000">
                <a:srgbClr val="353535"/>
              </a:gs>
            </a:gsLst>
            <a:lin ang="10800000" scaled="0"/>
          </a:gradFill>
          <a:ln w="9525" cap="flat" cmpd="sng" algn="ctr">
            <a:no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ru-RU" sz="4400" b="0" i="0" u="none" strike="noStrike" kern="0" cap="none" spc="0" normalizeH="0" baseline="0" noProof="0" dirty="0">
                <a:ln>
                  <a:noFill/>
                </a:ln>
                <a:solidFill>
                  <a:srgbClr val="EAEAEA"/>
                </a:solidFill>
                <a:effectLst/>
                <a:uLnTx/>
                <a:uFillTx/>
                <a:latin typeface="Segoe UI Light"/>
                <a:ea typeface="Segoe UI" pitchFamily="34" charset="0"/>
                <a:cs typeface="Segoe UI" pitchFamily="34" charset="0"/>
              </a:rPr>
              <a:t>Гибкость</a:t>
            </a:r>
            <a:endParaRPr kumimoji="0" lang="en-US" sz="4400" b="0" i="0" u="none" strike="noStrike" kern="0" cap="none" spc="0" normalizeH="0" baseline="0" noProof="0" dirty="0">
              <a:ln>
                <a:noFill/>
              </a:ln>
              <a:solidFill>
                <a:srgbClr val="EAEAEA"/>
              </a:solidFill>
              <a:effectLst/>
              <a:uLnTx/>
              <a:uFillTx/>
              <a:latin typeface="Segoe UI Light"/>
              <a:ea typeface="Segoe UI" pitchFamily="34" charset="0"/>
              <a:cs typeface="Segoe UI" pitchFamily="34" charset="0"/>
            </a:endParaRPr>
          </a:p>
        </p:txBody>
      </p:sp>
      <p:sp>
        <p:nvSpPr>
          <p:cNvPr id="19" name="Rectangle 22">
            <a:extLst>
              <a:ext uri="{FF2B5EF4-FFF2-40B4-BE49-F238E27FC236}">
                <a16:creationId xmlns:a16="http://schemas.microsoft.com/office/drawing/2014/main" id="{E666EA88-BA1F-4E0D-821A-0724C4C8B979}"/>
              </a:ext>
            </a:extLst>
          </p:cNvPr>
          <p:cNvSpPr/>
          <p:nvPr/>
        </p:nvSpPr>
        <p:spPr bwMode="auto">
          <a:xfrm>
            <a:off x="5348483" y="-43542"/>
            <a:ext cx="6291491" cy="2286000"/>
          </a:xfrm>
          <a:prstGeom prst="rect">
            <a:avLst/>
          </a:prstGeom>
          <a:gradFill>
            <a:gsLst>
              <a:gs pos="0">
                <a:srgbClr val="353535">
                  <a:alpha val="0"/>
                </a:srgbClr>
              </a:gs>
              <a:gs pos="100000">
                <a:srgbClr val="353535"/>
              </a:gs>
            </a:gsLst>
            <a:lin ang="10800000" scaled="0"/>
          </a:gradFill>
          <a:ln w="9525" cap="flat" cmpd="sng" algn="ctr">
            <a:no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ru-RU" sz="4400" kern="0" dirty="0">
                <a:solidFill>
                  <a:srgbClr val="EAEAEA"/>
                </a:solidFill>
                <a:latin typeface="Segoe UI Light"/>
                <a:ea typeface="Segoe UI" pitchFamily="34" charset="0"/>
                <a:cs typeface="Segoe UI" pitchFamily="34" charset="0"/>
              </a:rPr>
              <a:t>Простота</a:t>
            </a:r>
            <a:endParaRPr kumimoji="0" lang="en-US" sz="4400" b="0" i="0" u="none" strike="noStrike" kern="0" cap="none" spc="0" normalizeH="0" baseline="0" noProof="0" dirty="0">
              <a:ln>
                <a:noFill/>
              </a:ln>
              <a:solidFill>
                <a:srgbClr val="EAEAEA"/>
              </a:solidFill>
              <a:effectLst/>
              <a:uLnTx/>
              <a:uFillTx/>
              <a:latin typeface="Segoe UI Light"/>
              <a:ea typeface="Segoe UI" pitchFamily="34" charset="0"/>
              <a:cs typeface="Segoe UI" pitchFamily="34" charset="0"/>
            </a:endParaRPr>
          </a:p>
        </p:txBody>
      </p:sp>
      <p:sp>
        <p:nvSpPr>
          <p:cNvPr id="20" name="Rectangle 23">
            <a:extLst>
              <a:ext uri="{FF2B5EF4-FFF2-40B4-BE49-F238E27FC236}">
                <a16:creationId xmlns:a16="http://schemas.microsoft.com/office/drawing/2014/main" id="{DCF90396-C775-4A7A-A6B9-2A75AB059EC8}"/>
              </a:ext>
            </a:extLst>
          </p:cNvPr>
          <p:cNvSpPr/>
          <p:nvPr/>
        </p:nvSpPr>
        <p:spPr bwMode="auto">
          <a:xfrm>
            <a:off x="5348479" y="4666575"/>
            <a:ext cx="6296590" cy="2286000"/>
          </a:xfrm>
          <a:prstGeom prst="rect">
            <a:avLst/>
          </a:prstGeom>
          <a:gradFill>
            <a:gsLst>
              <a:gs pos="0">
                <a:srgbClr val="353535">
                  <a:alpha val="0"/>
                </a:srgbClr>
              </a:gs>
              <a:gs pos="100000">
                <a:srgbClr val="353535"/>
              </a:gs>
            </a:gsLst>
            <a:lin ang="10800000" scaled="0"/>
          </a:gradFill>
          <a:ln w="9525" cap="flat" cmpd="sng" algn="ctr">
            <a:no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ru-RU" sz="4400" b="0" i="0" u="none" strike="noStrike" kern="0" cap="none" spc="0" normalizeH="0" baseline="0" noProof="0" dirty="0">
                <a:ln>
                  <a:noFill/>
                </a:ln>
                <a:solidFill>
                  <a:srgbClr val="EAEAEA"/>
                </a:solidFill>
                <a:effectLst/>
                <a:uLnTx/>
                <a:uFillTx/>
                <a:latin typeface="Segoe UI Light"/>
                <a:ea typeface="Segoe UI" pitchFamily="34" charset="0"/>
                <a:cs typeface="Segoe UI" pitchFamily="34" charset="0"/>
              </a:rPr>
              <a:t>Качество</a:t>
            </a:r>
            <a:endParaRPr kumimoji="0" lang="en-US" sz="4400" b="0" i="0" u="none" strike="noStrike" kern="0" cap="none" spc="0" normalizeH="0" baseline="0" noProof="0" dirty="0">
              <a:ln>
                <a:noFill/>
              </a:ln>
              <a:solidFill>
                <a:srgbClr val="EAEAEA"/>
              </a:solidFill>
              <a:effectLst/>
              <a:uLnTx/>
              <a:uFillTx/>
              <a:latin typeface="Segoe UI Light"/>
              <a:ea typeface="Segoe UI" pitchFamily="34" charset="0"/>
              <a:cs typeface="Segoe UI" pitchFamily="34" charset="0"/>
            </a:endParaRPr>
          </a:p>
        </p:txBody>
      </p:sp>
      <p:sp>
        <p:nvSpPr>
          <p:cNvPr id="21" name="Freeform 18">
            <a:extLst>
              <a:ext uri="{FF2B5EF4-FFF2-40B4-BE49-F238E27FC236}">
                <a16:creationId xmlns:a16="http://schemas.microsoft.com/office/drawing/2014/main" id="{6FC414A0-1F0D-469E-859B-49F2C8A666CB}"/>
              </a:ext>
            </a:extLst>
          </p:cNvPr>
          <p:cNvSpPr/>
          <p:nvPr/>
        </p:nvSpPr>
        <p:spPr>
          <a:xfrm>
            <a:off x="12912921" y="-43542"/>
            <a:ext cx="77740" cy="67341"/>
          </a:xfrm>
          <a:custGeom>
            <a:avLst/>
            <a:gdLst>
              <a:gd name="connsiteX0" fmla="*/ 0 w 77208"/>
              <a:gd name="connsiteY0" fmla="*/ 0 h 66880"/>
              <a:gd name="connsiteX1" fmla="*/ 77208 w 77208"/>
              <a:gd name="connsiteY1" fmla="*/ 0 h 66880"/>
              <a:gd name="connsiteX2" fmla="*/ 77208 w 77208"/>
              <a:gd name="connsiteY2" fmla="*/ 66880 h 66880"/>
              <a:gd name="connsiteX3" fmla="*/ 0 w 77208"/>
              <a:gd name="connsiteY3" fmla="*/ 0 h 66880"/>
            </a:gdLst>
            <a:ahLst/>
            <a:cxnLst>
              <a:cxn ang="0">
                <a:pos x="connsiteX0" y="connsiteY0"/>
              </a:cxn>
              <a:cxn ang="0">
                <a:pos x="connsiteX1" y="connsiteY1"/>
              </a:cxn>
              <a:cxn ang="0">
                <a:pos x="connsiteX2" y="connsiteY2"/>
              </a:cxn>
              <a:cxn ang="0">
                <a:pos x="connsiteX3" y="connsiteY3"/>
              </a:cxn>
            </a:cxnLst>
            <a:rect l="l" t="t" r="r" b="b"/>
            <a:pathLst>
              <a:path w="77208" h="66880">
                <a:moveTo>
                  <a:pt x="0" y="0"/>
                </a:moveTo>
                <a:lnTo>
                  <a:pt x="77208" y="0"/>
                </a:lnTo>
                <a:lnTo>
                  <a:pt x="77208" y="66880"/>
                </a:lnTo>
                <a:lnTo>
                  <a:pt x="0" y="0"/>
                </a:lnTo>
                <a:close/>
              </a:path>
            </a:pathLst>
          </a:cu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09917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3" presetClass="path" presetSubtype="0" decel="100000" fill="hold" grpId="1" nodeType="withEffect">
                                  <p:stCondLst>
                                    <p:cond delay="0"/>
                                  </p:stCondLst>
                                  <p:childTnLst>
                                    <p:animMotion origin="layout" path="M -0.03568 -0.00116 L -1.25E-6 0 " pathEditMode="relative" rAng="0" ptsTypes="AA">
                                      <p:cBhvr>
                                        <p:cTn id="9" dur="750" fill="hold"/>
                                        <p:tgtEl>
                                          <p:spTgt spid="14"/>
                                        </p:tgtEl>
                                        <p:attrNameLst>
                                          <p:attrName>ppt_x</p:attrName>
                                          <p:attrName>ppt_y</p:attrName>
                                        </p:attrNameLst>
                                      </p:cBhvr>
                                      <p:rCtr x="1784"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a:extLst>
              <a:ext uri="{FF2B5EF4-FFF2-40B4-BE49-F238E27FC236}">
                <a16:creationId xmlns:a16="http://schemas.microsoft.com/office/drawing/2014/main" id="{54290469-6EBD-46E7-B057-DF6D8511FED6}"/>
              </a:ext>
            </a:extLst>
          </p:cNvPr>
          <p:cNvSpPr/>
          <p:nvPr/>
        </p:nvSpPr>
        <p:spPr bwMode="auto">
          <a:xfrm>
            <a:off x="0" y="3313692"/>
            <a:ext cx="4083133" cy="3623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457200" tIns="548640" rIns="182880" bIns="146304" numCol="1" spcCol="0" rtlCol="0" fromWordArt="0" anchor="t" anchorCtr="0" forceAA="0" compatLnSpc="1">
            <a:prstTxWarp prst="textNoShape">
              <a:avLst/>
            </a:prstTxWarp>
            <a:noAutofit/>
          </a:bodyPr>
          <a:lstStyle/>
          <a:p>
            <a:pPr lvl="0" defTabSz="932688">
              <a:spcBef>
                <a:spcPts val="588"/>
              </a:spcBef>
              <a:spcAft>
                <a:spcPts val="588"/>
              </a:spcAft>
            </a:pPr>
            <a:r>
              <a:rPr lang="ru-RU" kern="0"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Создайте собственный интерфейс с помощью REST API</a:t>
            </a:r>
          </a:p>
          <a:p>
            <a:pPr lvl="0" defTabSz="932688">
              <a:spcBef>
                <a:spcPts val="588"/>
              </a:spcBef>
              <a:spcAft>
                <a:spcPts val="588"/>
              </a:spcAft>
            </a:pPr>
            <a:r>
              <a:rPr lang="ru-RU" kern="0"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Простое добавление: требуется всего несколько строк кода</a:t>
            </a:r>
            <a:endParaRPr kumimoji="0" lang="en-US" b="0" i="0" u="none" strike="noStrike" kern="0" cap="none" spc="0" normalizeH="0" baseline="0" noProof="0" dirty="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endParaRPr>
          </a:p>
        </p:txBody>
      </p:sp>
      <p:sp>
        <p:nvSpPr>
          <p:cNvPr id="37" name="Rectangle 35">
            <a:extLst>
              <a:ext uri="{FF2B5EF4-FFF2-40B4-BE49-F238E27FC236}">
                <a16:creationId xmlns:a16="http://schemas.microsoft.com/office/drawing/2014/main" id="{A43E5F45-9423-41A4-9CE2-6031A60872E1}"/>
              </a:ext>
            </a:extLst>
          </p:cNvPr>
          <p:cNvSpPr/>
          <p:nvPr/>
        </p:nvSpPr>
        <p:spPr bwMode="auto">
          <a:xfrm>
            <a:off x="4176671" y="3313692"/>
            <a:ext cx="4083133" cy="3623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457200" tIns="548640" rIns="182880" bIns="146304" numCol="1" spcCol="0" rtlCol="0" fromWordArt="0" anchor="t" anchorCtr="0" forceAA="0" compatLnSpc="1">
            <a:prstTxWarp prst="textNoShape">
              <a:avLst/>
            </a:prstTxWarp>
            <a:noAutofit/>
          </a:bodyPr>
          <a:lstStyle/>
          <a:p>
            <a:pPr lvl="0" defTabSz="932688">
              <a:lnSpc>
                <a:spcPct val="90000"/>
              </a:lnSpc>
              <a:spcBef>
                <a:spcPts val="600"/>
              </a:spcBef>
            </a:pPr>
            <a:r>
              <a:rPr lang="ru-RU" kern="0"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Интеграция в язык и платформу по вашему выбору</a:t>
            </a:r>
            <a:endParaRPr kumimoji="0" lang="en-US" sz="1800" b="0" i="0" u="none" strike="noStrike" kern="0" cap="none" spc="0" normalizeH="0" baseline="0" noProof="0" dirty="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endParaRPr>
          </a:p>
          <a:p>
            <a:pPr lvl="0" defTabSz="932688">
              <a:lnSpc>
                <a:spcPct val="90000"/>
              </a:lnSpc>
              <a:spcBef>
                <a:spcPts val="600"/>
              </a:spcBef>
            </a:pPr>
            <a:r>
              <a:rPr lang="ru-RU" kern="0"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Широта предложений помогает найти правильный API для вашего приложения.</a:t>
            </a:r>
            <a:endParaRPr kumimoji="0" lang="en-US" sz="1800" b="0" i="0" u="none" strike="noStrike" kern="0" cap="none" spc="0" normalizeH="0" baseline="0" noProof="0" dirty="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endParaRPr>
          </a:p>
        </p:txBody>
      </p:sp>
      <p:sp>
        <p:nvSpPr>
          <p:cNvPr id="38" name="Rectangle 36">
            <a:extLst>
              <a:ext uri="{FF2B5EF4-FFF2-40B4-BE49-F238E27FC236}">
                <a16:creationId xmlns:a16="http://schemas.microsoft.com/office/drawing/2014/main" id="{60F759F4-416B-4DD8-8393-07168690ECAA}"/>
              </a:ext>
            </a:extLst>
          </p:cNvPr>
          <p:cNvSpPr/>
          <p:nvPr/>
        </p:nvSpPr>
        <p:spPr bwMode="auto">
          <a:xfrm>
            <a:off x="8353342" y="3313692"/>
            <a:ext cx="4083133" cy="362368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457200" tIns="548640" rIns="182880" bIns="146304" numCol="1" spcCol="0" rtlCol="0" fromWordArt="0" anchor="t" anchorCtr="0" forceAA="0" compatLnSpc="1">
            <a:prstTxWarp prst="textNoShape">
              <a:avLst/>
            </a:prstTxWarp>
            <a:noAutofit/>
          </a:bodyPr>
          <a:lstStyle/>
          <a:p>
            <a:pPr lvl="0" defTabSz="932688">
              <a:lnSpc>
                <a:spcPct val="90000"/>
              </a:lnSpc>
              <a:spcBef>
                <a:spcPts val="600"/>
              </a:spcBef>
              <a:spcAft>
                <a:spcPts val="588"/>
              </a:spcAft>
            </a:pPr>
            <a:r>
              <a:rPr lang="ru-RU" kern="0"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Построенный экспертами в своей области от Microsoft Research, Bing и Azure Machine Learning</a:t>
            </a:r>
          </a:p>
          <a:p>
            <a:pPr lvl="0" defTabSz="932688">
              <a:lnSpc>
                <a:spcPct val="90000"/>
              </a:lnSpc>
              <a:spcBef>
                <a:spcPts val="600"/>
              </a:spcBef>
              <a:spcAft>
                <a:spcPts val="588"/>
              </a:spcAft>
            </a:pPr>
            <a:r>
              <a:rPr lang="ru-RU" kern="0"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Качественная документация, образец кода и поддержка сообщества</a:t>
            </a:r>
            <a:endParaRPr kumimoji="0" lang="en-US" sz="1800" b="0" i="0" u="none" strike="noStrike" kern="0" cap="none" spc="0" normalizeH="0" baseline="0" noProof="0" dirty="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endParaRPr>
          </a:p>
        </p:txBody>
      </p:sp>
      <p:pic>
        <p:nvPicPr>
          <p:cNvPr id="39" name="Picture 11">
            <a:extLst>
              <a:ext uri="{FF2B5EF4-FFF2-40B4-BE49-F238E27FC236}">
                <a16:creationId xmlns:a16="http://schemas.microsoft.com/office/drawing/2014/main" id="{B922B020-2168-4813-B357-852F0A065A77}"/>
              </a:ext>
            </a:extLst>
          </p:cNvPr>
          <p:cNvPicPr>
            <a:picLocks noChangeAspect="1"/>
          </p:cNvPicPr>
          <p:nvPr/>
        </p:nvPicPr>
        <p:blipFill rotWithShape="1">
          <a:blip r:embed="rId2"/>
          <a:srcRect t="31789" b="27258"/>
          <a:stretch/>
        </p:blipFill>
        <p:spPr>
          <a:xfrm>
            <a:off x="0" y="-34487"/>
            <a:ext cx="12436475" cy="3420936"/>
          </a:xfrm>
          <a:prstGeom prst="rect">
            <a:avLst/>
          </a:prstGeom>
        </p:spPr>
      </p:pic>
      <p:sp>
        <p:nvSpPr>
          <p:cNvPr id="40" name="Rectangle 38">
            <a:extLst>
              <a:ext uri="{FF2B5EF4-FFF2-40B4-BE49-F238E27FC236}">
                <a16:creationId xmlns:a16="http://schemas.microsoft.com/office/drawing/2014/main" id="{73ADA16F-7180-48D0-B7B6-DAB91582D32F}"/>
              </a:ext>
            </a:extLst>
          </p:cNvPr>
          <p:cNvSpPr/>
          <p:nvPr/>
        </p:nvSpPr>
        <p:spPr bwMode="auto">
          <a:xfrm>
            <a:off x="0" y="-43531"/>
            <a:ext cx="8356037" cy="3432076"/>
          </a:xfrm>
          <a:prstGeom prst="rect">
            <a:avLst/>
          </a:prstGeom>
          <a:gradFill>
            <a:gsLst>
              <a:gs pos="0">
                <a:srgbClr val="353535">
                  <a:alpha val="0"/>
                </a:srgbClr>
              </a:gs>
              <a:gs pos="100000">
                <a:srgbClr val="353535"/>
              </a:gs>
            </a:gsLst>
            <a:lin ang="108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extBox 40">
            <a:extLst>
              <a:ext uri="{FF2B5EF4-FFF2-40B4-BE49-F238E27FC236}">
                <a16:creationId xmlns:a16="http://schemas.microsoft.com/office/drawing/2014/main" id="{8506CFC9-AC63-4056-A1D8-5F0B2C7F0183}"/>
              </a:ext>
            </a:extLst>
          </p:cNvPr>
          <p:cNvSpPr txBox="1"/>
          <p:nvPr/>
        </p:nvSpPr>
        <p:spPr>
          <a:xfrm>
            <a:off x="0" y="3021771"/>
            <a:ext cx="4078374" cy="664797"/>
          </a:xfrm>
          <a:prstGeom prst="rect">
            <a:avLst/>
          </a:prstGeom>
          <a:solidFill>
            <a:srgbClr val="00BCF2"/>
          </a:solidFill>
        </p:spPr>
        <p:txBody>
          <a:bodyPr wrap="none" lIns="182880" tIns="146304" rIns="182880" bIns="146304" rtlCol="0" anchor="ctr">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gradFill>
                  <a:gsLst>
                    <a:gs pos="64545">
                      <a:srgbClr val="FFFFFF"/>
                    </a:gs>
                    <a:gs pos="54000">
                      <a:srgbClr val="FFFFFF"/>
                    </a:gs>
                  </a:gsLst>
                  <a:lin ang="10800000" scaled="0"/>
                </a:gradFill>
                <a:effectLst/>
                <a:uLnTx/>
                <a:uFillTx/>
                <a:latin typeface="Segoe UI" panose="020B0502040204020203" pitchFamily="34" charset="0"/>
                <a:cs typeface="Segoe UI" panose="020B0502040204020203" pitchFamily="34" charset="0"/>
              </a:rPr>
              <a:t>Простота</a:t>
            </a:r>
            <a:endParaRPr kumimoji="0" lang="en-US" sz="2400" b="0" i="0" u="none" strike="noStrike" kern="0" cap="none" spc="0" normalizeH="0" baseline="0" noProof="0" dirty="0">
              <a:ln>
                <a:noFill/>
              </a:ln>
              <a:gradFill>
                <a:gsLst>
                  <a:gs pos="64545">
                    <a:srgbClr val="FFFFFF"/>
                  </a:gs>
                  <a:gs pos="54000">
                    <a:srgbClr val="FFFFFF"/>
                  </a:gs>
                </a:gsLst>
                <a:lin ang="10800000" scaled="0"/>
              </a:gradFill>
              <a:effectLst/>
              <a:uLnTx/>
              <a:uFillTx/>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8A5FB292-2689-4731-A5C1-4B7B21A43D0C}"/>
              </a:ext>
            </a:extLst>
          </p:cNvPr>
          <p:cNvSpPr txBox="1"/>
          <p:nvPr/>
        </p:nvSpPr>
        <p:spPr>
          <a:xfrm>
            <a:off x="4171912" y="3021771"/>
            <a:ext cx="4087892" cy="664797"/>
          </a:xfrm>
          <a:prstGeom prst="rect">
            <a:avLst/>
          </a:prstGeom>
          <a:solidFill>
            <a:srgbClr val="0078D7"/>
          </a:solidFill>
        </p:spPr>
        <p:txBody>
          <a:bodyPr wrap="none" lIns="182880" tIns="146304" rIns="182880" bIns="146304" rtlCol="0" anchor="ctr">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gradFill>
                  <a:gsLst>
                    <a:gs pos="71818">
                      <a:srgbClr val="FFFFFF"/>
                    </a:gs>
                    <a:gs pos="59000">
                      <a:srgbClr val="FFFFFF"/>
                    </a:gs>
                  </a:gsLst>
                  <a:lin ang="10800000" scaled="0"/>
                </a:gradFill>
                <a:effectLst/>
                <a:uLnTx/>
                <a:uFillTx/>
                <a:latin typeface="Segoe UI" panose="020B0502040204020203" pitchFamily="34" charset="0"/>
                <a:cs typeface="Segoe UI" panose="020B0502040204020203" pitchFamily="34" charset="0"/>
              </a:rPr>
              <a:t>Гибкость</a:t>
            </a:r>
            <a:endParaRPr kumimoji="0" lang="en-US" sz="2400" b="0" i="0" u="none" strike="noStrike" kern="0" cap="none" spc="0" normalizeH="0" baseline="0" noProof="0" dirty="0">
              <a:ln>
                <a:noFill/>
              </a:ln>
              <a:gradFill>
                <a:gsLst>
                  <a:gs pos="71818">
                    <a:srgbClr val="FFFFFF"/>
                  </a:gs>
                  <a:gs pos="59000">
                    <a:srgbClr val="FFFFFF"/>
                  </a:gs>
                </a:gsLst>
                <a:lin ang="10800000" scaled="0"/>
              </a:gradFill>
              <a:effectLst/>
              <a:uLnTx/>
              <a:uFillTx/>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26A9156B-423D-4DBE-B500-472E34424517}"/>
              </a:ext>
            </a:extLst>
          </p:cNvPr>
          <p:cNvSpPr txBox="1"/>
          <p:nvPr/>
        </p:nvSpPr>
        <p:spPr>
          <a:xfrm>
            <a:off x="8348583" y="3021771"/>
            <a:ext cx="4087892" cy="664797"/>
          </a:xfrm>
          <a:prstGeom prst="rect">
            <a:avLst/>
          </a:prstGeom>
          <a:solidFill>
            <a:srgbClr val="353535"/>
          </a:solidFill>
        </p:spPr>
        <p:txBody>
          <a:bodyPr wrap="none" lIns="182880" tIns="146304" rIns="182880" bIns="146304" rtlCol="0" anchor="ctr">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gradFill>
                  <a:gsLst>
                    <a:gs pos="3636">
                      <a:srgbClr val="FFFFFF"/>
                    </a:gs>
                    <a:gs pos="20000">
                      <a:srgbClr val="FFFFFF"/>
                    </a:gs>
                  </a:gsLst>
                  <a:lin ang="10800000" scaled="0"/>
                </a:gradFill>
                <a:effectLst/>
                <a:uLnTx/>
                <a:uFillTx/>
                <a:latin typeface="Segoe UI" panose="020B0502040204020203" pitchFamily="34" charset="0"/>
                <a:cs typeface="Segoe UI" panose="020B0502040204020203" pitchFamily="34" charset="0"/>
              </a:rPr>
              <a:t>Проверенный</a:t>
            </a:r>
            <a:endParaRPr kumimoji="0" lang="en-US" sz="2400" b="0" i="0" u="none" strike="noStrike" kern="0" cap="none" spc="0" normalizeH="0" baseline="0" noProof="0" dirty="0">
              <a:ln>
                <a:noFill/>
              </a:ln>
              <a:gradFill>
                <a:gsLst>
                  <a:gs pos="3636">
                    <a:srgbClr val="FFFFFF"/>
                  </a:gs>
                  <a:gs pos="20000">
                    <a:srgbClr val="FFFFFF"/>
                  </a:gs>
                </a:gsLst>
                <a:lin ang="10800000" scaled="0"/>
              </a:gradFill>
              <a:effectLst/>
              <a:uLnTx/>
              <a:uFillTx/>
              <a:latin typeface="Segoe UI" panose="020B0502040204020203" pitchFamily="34" charset="0"/>
              <a:cs typeface="Segoe UI" panose="020B0502040204020203" pitchFamily="34" charset="0"/>
            </a:endParaRPr>
          </a:p>
        </p:txBody>
      </p:sp>
      <p:sp>
        <p:nvSpPr>
          <p:cNvPr id="44" name="Title 1">
            <a:extLst>
              <a:ext uri="{FF2B5EF4-FFF2-40B4-BE49-F238E27FC236}">
                <a16:creationId xmlns:a16="http://schemas.microsoft.com/office/drawing/2014/main" id="{E1E15EC2-214A-4584-A90D-7AF86F9BC7AB}"/>
              </a:ext>
            </a:extLst>
          </p:cNvPr>
          <p:cNvSpPr txBox="1">
            <a:spLocks/>
          </p:cNvSpPr>
          <p:nvPr/>
        </p:nvSpPr>
        <p:spPr>
          <a:xfrm>
            <a:off x="274639" y="295275"/>
            <a:ext cx="11889564" cy="91757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ru-RU" sz="60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Почему </a:t>
            </a:r>
            <a:r>
              <a:rPr kumimoji="0" lang="en-US" sz="60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a:t>
            </a:r>
            <a:br>
              <a:rPr kumimoji="0" lang="en-US" sz="60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60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Cognitive Services?</a:t>
            </a:r>
          </a:p>
        </p:txBody>
      </p:sp>
      <p:grpSp>
        <p:nvGrpSpPr>
          <p:cNvPr id="45" name="Group 20">
            <a:extLst>
              <a:ext uri="{FF2B5EF4-FFF2-40B4-BE49-F238E27FC236}">
                <a16:creationId xmlns:a16="http://schemas.microsoft.com/office/drawing/2014/main" id="{4F8AFE9D-37FB-4796-8B29-8F8898A38CD0}"/>
              </a:ext>
            </a:extLst>
          </p:cNvPr>
          <p:cNvGrpSpPr/>
          <p:nvPr/>
        </p:nvGrpSpPr>
        <p:grpSpPr>
          <a:xfrm>
            <a:off x="475001" y="5429254"/>
            <a:ext cx="1875488" cy="1264023"/>
            <a:chOff x="336997" y="5563271"/>
            <a:chExt cx="1507043" cy="1015702"/>
          </a:xfrm>
        </p:grpSpPr>
        <p:grpSp>
          <p:nvGrpSpPr>
            <p:cNvPr id="46" name="Group 16">
              <a:extLst>
                <a:ext uri="{FF2B5EF4-FFF2-40B4-BE49-F238E27FC236}">
                  <a16:creationId xmlns:a16="http://schemas.microsoft.com/office/drawing/2014/main" id="{3B08ED85-6615-4D43-A804-E89FECA6AB60}"/>
                </a:ext>
              </a:extLst>
            </p:cNvPr>
            <p:cNvGrpSpPr/>
            <p:nvPr/>
          </p:nvGrpSpPr>
          <p:grpSpPr>
            <a:xfrm>
              <a:off x="336997" y="5563271"/>
              <a:ext cx="830874" cy="828675"/>
              <a:chOff x="481383" y="5517269"/>
              <a:chExt cx="830874" cy="828675"/>
            </a:xfrm>
          </p:grpSpPr>
          <p:pic>
            <p:nvPicPr>
              <p:cNvPr id="50" name="Picture 13">
                <a:extLst>
                  <a:ext uri="{FF2B5EF4-FFF2-40B4-BE49-F238E27FC236}">
                    <a16:creationId xmlns:a16="http://schemas.microsoft.com/office/drawing/2014/main" id="{AF85472A-379E-4BC7-B1C8-D59A7922A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51" name="TextBox 50">
                <a:extLst>
                  <a:ext uri="{FF2B5EF4-FFF2-40B4-BE49-F238E27FC236}">
                    <a16:creationId xmlns:a16="http://schemas.microsoft.com/office/drawing/2014/main" id="{4B30378D-73A6-43B6-B6D6-9508DE5764BE}"/>
                  </a:ext>
                </a:extLst>
              </p:cNvPr>
              <p:cNvSpPr txBox="1"/>
              <p:nvPr/>
            </p:nvSpPr>
            <p:spPr>
              <a:xfrm>
                <a:off x="481383" y="5677515"/>
                <a:ext cx="812663" cy="549003"/>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400" b="1" dirty="0">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t>GET A</a:t>
                </a:r>
                <a:br>
                  <a:rPr lang="en-US" sz="1400" b="1" dirty="0">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br>
                <a:r>
                  <a:rPr lang="en-US" sz="1400" b="1" dirty="0">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t> KEY</a:t>
                </a:r>
              </a:p>
            </p:txBody>
          </p:sp>
        </p:grpSp>
        <p:grpSp>
          <p:nvGrpSpPr>
            <p:cNvPr id="47" name="Group 17">
              <a:extLst>
                <a:ext uri="{FF2B5EF4-FFF2-40B4-BE49-F238E27FC236}">
                  <a16:creationId xmlns:a16="http://schemas.microsoft.com/office/drawing/2014/main" id="{6777AFB0-DD8A-4B76-8A24-A67A82D55EC2}"/>
                </a:ext>
              </a:extLst>
            </p:cNvPr>
            <p:cNvGrpSpPr/>
            <p:nvPr/>
          </p:nvGrpSpPr>
          <p:grpSpPr>
            <a:xfrm>
              <a:off x="972360" y="5750298"/>
              <a:ext cx="871680" cy="828675"/>
              <a:chOff x="1170480" y="5712198"/>
              <a:chExt cx="871680" cy="828675"/>
            </a:xfrm>
          </p:grpSpPr>
          <p:pic>
            <p:nvPicPr>
              <p:cNvPr id="48" name="Picture 15">
                <a:extLst>
                  <a:ext uri="{FF2B5EF4-FFF2-40B4-BE49-F238E27FC236}">
                    <a16:creationId xmlns:a16="http://schemas.microsoft.com/office/drawing/2014/main" id="{67082E4E-F115-47CB-A96D-F53C56525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49" name="TextBox 48">
                <a:extLst>
                  <a:ext uri="{FF2B5EF4-FFF2-40B4-BE49-F238E27FC236}">
                    <a16:creationId xmlns:a16="http://schemas.microsoft.com/office/drawing/2014/main" id="{98507B2E-568B-474C-9253-45B75E4B2185}"/>
                  </a:ext>
                </a:extLst>
              </p:cNvPr>
              <p:cNvSpPr txBox="1"/>
              <p:nvPr/>
            </p:nvSpPr>
            <p:spPr>
              <a:xfrm>
                <a:off x="1170480" y="5930235"/>
                <a:ext cx="871680" cy="393195"/>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400" b="1" dirty="0">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t>BUILD</a:t>
                </a:r>
              </a:p>
            </p:txBody>
          </p:sp>
        </p:grpSp>
      </p:grpSp>
      <p:sp>
        <p:nvSpPr>
          <p:cNvPr id="52" name="Freeform 11">
            <a:extLst>
              <a:ext uri="{FF2B5EF4-FFF2-40B4-BE49-F238E27FC236}">
                <a16:creationId xmlns:a16="http://schemas.microsoft.com/office/drawing/2014/main" id="{61188CC4-6CDB-49C1-B655-127F9F827705}"/>
              </a:ext>
            </a:extLst>
          </p:cNvPr>
          <p:cNvSpPr>
            <a:spLocks noEditPoints="1"/>
          </p:cNvSpPr>
          <p:nvPr/>
        </p:nvSpPr>
        <p:spPr bwMode="black">
          <a:xfrm>
            <a:off x="5385081" y="5931180"/>
            <a:ext cx="401874" cy="49477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endParaRPr lang="en-US" sz="1836">
              <a:solidFill>
                <a:srgbClr val="505050"/>
              </a:solidFill>
              <a:latin typeface="Segoe UI Semilight"/>
            </a:endParaRPr>
          </a:p>
        </p:txBody>
      </p:sp>
      <p:sp>
        <p:nvSpPr>
          <p:cNvPr id="53" name="Freeform 47">
            <a:extLst>
              <a:ext uri="{FF2B5EF4-FFF2-40B4-BE49-F238E27FC236}">
                <a16:creationId xmlns:a16="http://schemas.microsoft.com/office/drawing/2014/main" id="{3B2F01E1-C954-4C28-BD83-96A1A472C5C8}"/>
              </a:ext>
            </a:extLst>
          </p:cNvPr>
          <p:cNvSpPr>
            <a:spLocks noChangeAspect="1" noEditPoints="1"/>
          </p:cNvSpPr>
          <p:nvPr/>
        </p:nvSpPr>
        <p:spPr bwMode="black">
          <a:xfrm>
            <a:off x="4621370" y="5990958"/>
            <a:ext cx="376753" cy="37522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14225"/>
            <a:endParaRPr lang="en-US" sz="1836" dirty="0">
              <a:solidFill>
                <a:srgbClr val="505050"/>
              </a:solidFill>
              <a:latin typeface="Segoe UI Semilight"/>
            </a:endParaRPr>
          </a:p>
        </p:txBody>
      </p:sp>
      <p:pic>
        <p:nvPicPr>
          <p:cNvPr id="54" name="Picture 2" descr="http://iran-python.ir/images/python_logo.png">
            <a:extLst>
              <a:ext uri="{FF2B5EF4-FFF2-40B4-BE49-F238E27FC236}">
                <a16:creationId xmlns:a16="http://schemas.microsoft.com/office/drawing/2014/main" id="{BC852646-8C6C-4D7D-9CF0-1E28C8CFAB7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82710" y="6336085"/>
            <a:ext cx="1006632" cy="29211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http://mean.io/system/assets/img/logos/nodejs.png">
            <a:extLst>
              <a:ext uri="{FF2B5EF4-FFF2-40B4-BE49-F238E27FC236}">
                <a16:creationId xmlns:a16="http://schemas.microsoft.com/office/drawing/2014/main" id="{6A8661BB-F8B4-4A50-B172-3D4DD32F5DC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33670" y="5849125"/>
            <a:ext cx="989142" cy="26583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a:extLst>
              <a:ext uri="{FF2B5EF4-FFF2-40B4-BE49-F238E27FC236}">
                <a16:creationId xmlns:a16="http://schemas.microsoft.com/office/drawing/2014/main" id="{152F410C-744B-421A-8B8D-EA299DF66FA7}"/>
              </a:ext>
            </a:extLst>
          </p:cNvPr>
          <p:cNvPicPr>
            <a:picLocks noChangeAspect="1"/>
          </p:cNvPicPr>
          <p:nvPr/>
        </p:nvPicPr>
        <p:blipFill>
          <a:blip r:embed="rId7" cstate="print">
            <a:duotone>
              <a:srgbClr val="E6E6E6">
                <a:shade val="45000"/>
                <a:satMod val="135000"/>
              </a:srgb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739217" y="5839744"/>
            <a:ext cx="922621" cy="378275"/>
          </a:xfrm>
          <a:prstGeom prst="rect">
            <a:avLst/>
          </a:prstGeom>
          <a:noFill/>
        </p:spPr>
      </p:pic>
      <p:pic>
        <p:nvPicPr>
          <p:cNvPr id="57" name="Picture 8" descr="http://social.technet.microsoft.com/wiki/resized-image.ashx/__size/550x0/__key/communityserver-wikis-components-files/00-00-00-00-05/7206.Msdn_5F00_logo.png">
            <a:extLst>
              <a:ext uri="{FF2B5EF4-FFF2-40B4-BE49-F238E27FC236}">
                <a16:creationId xmlns:a16="http://schemas.microsoft.com/office/drawing/2014/main" id="{41E60DFC-A02E-4FEF-8783-9650FAD678A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739217" y="6336434"/>
            <a:ext cx="1108660" cy="33864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https://upload.wikimedia.org/wikipedia/en/d/d3/UserVoice_logo.png">
            <a:extLst>
              <a:ext uri="{FF2B5EF4-FFF2-40B4-BE49-F238E27FC236}">
                <a16:creationId xmlns:a16="http://schemas.microsoft.com/office/drawing/2014/main" id="{46BDD5A3-3863-4D06-B82B-CC8D006069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851" y="6376234"/>
            <a:ext cx="1689952" cy="41870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2" descr="http://i.imgur.com/pszAeGh.png">
            <a:extLst>
              <a:ext uri="{FF2B5EF4-FFF2-40B4-BE49-F238E27FC236}">
                <a16:creationId xmlns:a16="http://schemas.microsoft.com/office/drawing/2014/main" id="{BE61FE5E-CA92-4198-90F4-D4F630D6D424}"/>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122851" y="5743465"/>
            <a:ext cx="1668255" cy="41869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9">
            <a:extLst>
              <a:ext uri="{FF2B5EF4-FFF2-40B4-BE49-F238E27FC236}">
                <a16:creationId xmlns:a16="http://schemas.microsoft.com/office/drawing/2014/main" id="{314B6B83-AE05-4334-A840-D923886026C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73913" y="5941454"/>
            <a:ext cx="372799" cy="451878"/>
          </a:xfrm>
          <a:prstGeom prst="rect">
            <a:avLst/>
          </a:prstGeom>
        </p:spPr>
      </p:pic>
    </p:spTree>
    <p:extLst>
      <p:ext uri="{BB962C8B-B14F-4D97-AF65-F5344CB8AC3E}">
        <p14:creationId xmlns:p14="http://schemas.microsoft.com/office/powerpoint/2010/main" val="313047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6D6017-AA09-4B6D-85B8-80937216FE3D}"/>
              </a:ext>
            </a:extLst>
          </p:cNvPr>
          <p:cNvSpPr txBox="1"/>
          <p:nvPr/>
        </p:nvSpPr>
        <p:spPr>
          <a:xfrm>
            <a:off x="548289" y="2551699"/>
            <a:ext cx="11277600" cy="923330"/>
          </a:xfrm>
          <a:prstGeom prst="rect">
            <a:avLst/>
          </a:prstGeom>
          <a:noFill/>
        </p:spPr>
        <p:txBody>
          <a:bodyPr wrap="square" rtlCol="0">
            <a:spAutoFit/>
          </a:bodyPr>
          <a:lstStyle/>
          <a:p>
            <a:r>
              <a:rPr lang="en-US" dirty="0">
                <a:latin typeface="Adobe Fan Heiti Std B" panose="020B0700000000000000" pitchFamily="34" charset="-128"/>
                <a:ea typeface="Adobe Fan Heiti Std B" panose="020B0700000000000000" pitchFamily="34" charset="-128"/>
              </a:rPr>
              <a:t>Global platform for students to turn their dreams into reality. Students from across the globe build amazing teams to bring their biggest, boldest ideas to life. Working with mentors and industry leaders, they get feedback to further hone and develop their projects. </a:t>
            </a:r>
          </a:p>
        </p:txBody>
      </p:sp>
      <p:sp>
        <p:nvSpPr>
          <p:cNvPr id="3" name="Rectangle 2">
            <a:extLst>
              <a:ext uri="{FF2B5EF4-FFF2-40B4-BE49-F238E27FC236}">
                <a16:creationId xmlns:a16="http://schemas.microsoft.com/office/drawing/2014/main" id="{EAC2F30C-76EB-4934-A3CB-62DE734E4BEE}"/>
              </a:ext>
            </a:extLst>
          </p:cNvPr>
          <p:cNvSpPr/>
          <p:nvPr/>
        </p:nvSpPr>
        <p:spPr>
          <a:xfrm>
            <a:off x="4961263" y="4142070"/>
            <a:ext cx="6096000" cy="1477328"/>
          </a:xfrm>
          <a:prstGeom prst="rect">
            <a:avLst/>
          </a:prstGeom>
        </p:spPr>
        <p:txBody>
          <a:bodyPr>
            <a:spAutoFit/>
          </a:bodyPr>
          <a:lstStyle/>
          <a:p>
            <a:r>
              <a:rPr lang="en-US" b="0" i="0" dirty="0">
                <a:solidFill>
                  <a:srgbClr val="000000"/>
                </a:solidFill>
                <a:effectLst/>
                <a:latin typeface="Adobe Fan Heiti Std B" panose="020B0700000000000000" pitchFamily="34" charset="-128"/>
                <a:ea typeface="Adobe Fan Heiti Std B" panose="020B0700000000000000" pitchFamily="34" charset="-128"/>
              </a:rPr>
              <a:t>All World Finalist teams win an all-expenses paid trip to the World Finals, where they will compete with the best and brightest teams from across the globe for the title of World Champion, up to $100,000 cash prize and the chance to take home the Imagine Cup!</a:t>
            </a:r>
            <a:endParaRPr lang="en-US" dirty="0">
              <a:latin typeface="Adobe Fan Heiti Std B" panose="020B0700000000000000" pitchFamily="34" charset="-128"/>
              <a:ea typeface="Adobe Fan Heiti Std B" panose="020B0700000000000000" pitchFamily="34" charset="-128"/>
            </a:endParaRPr>
          </a:p>
        </p:txBody>
      </p:sp>
      <p:sp>
        <p:nvSpPr>
          <p:cNvPr id="4" name="Rectangle 3">
            <a:extLst>
              <a:ext uri="{FF2B5EF4-FFF2-40B4-BE49-F238E27FC236}">
                <a16:creationId xmlns:a16="http://schemas.microsoft.com/office/drawing/2014/main" id="{7EB4C1C5-A439-47CE-B592-30A16E769A0A}"/>
              </a:ext>
            </a:extLst>
          </p:cNvPr>
          <p:cNvSpPr/>
          <p:nvPr/>
        </p:nvSpPr>
        <p:spPr>
          <a:xfrm>
            <a:off x="676654" y="1208869"/>
            <a:ext cx="6704807" cy="707886"/>
          </a:xfrm>
          <a:prstGeom prst="rect">
            <a:avLst/>
          </a:prstGeom>
        </p:spPr>
        <p:txBody>
          <a:bodyPr wrap="square">
            <a:spAutoFit/>
          </a:bodyPr>
          <a:lstStyle/>
          <a:p>
            <a:r>
              <a:rPr lang="en-US" sz="4000" dirty="0">
                <a:solidFill>
                  <a:srgbClr val="5B2C90"/>
                </a:solidFill>
              </a:rPr>
              <a:t>What is Imagine Cup?</a:t>
            </a:r>
          </a:p>
        </p:txBody>
      </p:sp>
      <p:sp>
        <p:nvSpPr>
          <p:cNvPr id="5" name="Rectangle 4">
            <a:extLst>
              <a:ext uri="{FF2B5EF4-FFF2-40B4-BE49-F238E27FC236}">
                <a16:creationId xmlns:a16="http://schemas.microsoft.com/office/drawing/2014/main" id="{F90059A4-3977-4E8E-A790-66E7BF704961}"/>
              </a:ext>
            </a:extLst>
          </p:cNvPr>
          <p:cNvSpPr/>
          <p:nvPr/>
        </p:nvSpPr>
        <p:spPr>
          <a:xfrm>
            <a:off x="11273052" y="2836912"/>
            <a:ext cx="736980" cy="3770263"/>
          </a:xfrm>
          <a:prstGeom prst="rect">
            <a:avLst/>
          </a:prstGeom>
          <a:noFill/>
        </p:spPr>
        <p:txBody>
          <a:bodyPr wrap="square" lIns="91440" tIns="45720" rIns="91440" bIns="45720">
            <a:spAutoFit/>
          </a:bodyPr>
          <a:lstStyle/>
          <a:p>
            <a:pPr algn="ctr"/>
            <a:r>
              <a:rPr lang="en-US" sz="23900" dirty="0">
                <a:ln w="0"/>
                <a:solidFill>
                  <a:srgbClr val="92D050"/>
                </a:solidFill>
                <a:effectLst>
                  <a:outerShdw blurRad="38100" dist="19050" dir="2700000" algn="tl" rotWithShape="0">
                    <a:schemeClr val="dk1">
                      <a:alpha val="40000"/>
                    </a:schemeClr>
                  </a:outerShdw>
                </a:effectLst>
              </a:rPr>
              <a:t>}</a:t>
            </a:r>
            <a:endParaRPr lang="en-US" sz="41300" b="0" cap="none" spc="0" dirty="0">
              <a:ln w="0"/>
              <a:solidFill>
                <a:srgbClr val="92D050"/>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8B219CEA-D4F0-461D-AAE6-3CF0D85790C4}"/>
              </a:ext>
            </a:extLst>
          </p:cNvPr>
          <p:cNvSpPr/>
          <p:nvPr/>
        </p:nvSpPr>
        <p:spPr>
          <a:xfrm>
            <a:off x="-209890" y="1110471"/>
            <a:ext cx="1148071" cy="3770263"/>
          </a:xfrm>
          <a:prstGeom prst="rect">
            <a:avLst/>
          </a:prstGeom>
        </p:spPr>
        <p:txBody>
          <a:bodyPr wrap="none">
            <a:spAutoFit/>
          </a:bodyPr>
          <a:lstStyle/>
          <a:p>
            <a:pPr algn="ctr"/>
            <a:r>
              <a:rPr lang="en-US" sz="23900" b="0" cap="none" spc="0" dirty="0">
                <a:ln w="0"/>
                <a:solidFill>
                  <a:srgbClr val="92D050"/>
                </a:solidFill>
                <a:effectLst>
                  <a:outerShdw blurRad="38100" dist="19050" dir="2700000" algn="tl" rotWithShape="0">
                    <a:schemeClr val="dk1">
                      <a:alpha val="40000"/>
                    </a:schemeClr>
                  </a:outerShdw>
                </a:effectLst>
              </a:rPr>
              <a:t>{</a:t>
            </a:r>
          </a:p>
        </p:txBody>
      </p:sp>
      <p:pic>
        <p:nvPicPr>
          <p:cNvPr id="10" name="Picture 9">
            <a:extLst>
              <a:ext uri="{FF2B5EF4-FFF2-40B4-BE49-F238E27FC236}">
                <a16:creationId xmlns:a16="http://schemas.microsoft.com/office/drawing/2014/main" id="{74740E9E-9A17-463E-A109-C05C005B2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
        <p:nvSpPr>
          <p:cNvPr id="9" name="Footer Placeholder 13">
            <a:extLst>
              <a:ext uri="{FF2B5EF4-FFF2-40B4-BE49-F238E27FC236}">
                <a16:creationId xmlns:a16="http://schemas.microsoft.com/office/drawing/2014/main" id="{96F18093-31F8-44AA-A1D3-25A6C371D4F4}"/>
              </a:ext>
            </a:extLst>
          </p:cNvPr>
          <p:cNvSpPr txBox="1">
            <a:spLocks/>
          </p:cNvSpPr>
          <p:nvPr/>
        </p:nvSpPr>
        <p:spPr>
          <a:xfrm>
            <a:off x="0" y="6390738"/>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1" name="Picture 10" descr="Image result for microsoft white logo">
            <a:extLst>
              <a:ext uri="{FF2B5EF4-FFF2-40B4-BE49-F238E27FC236}">
                <a16:creationId xmlns:a16="http://schemas.microsoft.com/office/drawing/2014/main" id="{47131AED-9304-43C3-9BD1-FE98B9B90D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320828"/>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591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C1D14F-8D98-4AFC-AF7A-3A50EF9F33C3}"/>
              </a:ext>
            </a:extLst>
          </p:cNvPr>
          <p:cNvSpPr txBox="1">
            <a:spLocks/>
          </p:cNvSpPr>
          <p:nvPr/>
        </p:nvSpPr>
        <p:spPr>
          <a:xfrm>
            <a:off x="391478" y="2503979"/>
            <a:ext cx="4795873" cy="1986569"/>
          </a:xfrm>
          <a:prstGeom prst="rect">
            <a:avLst/>
          </a:prstGeom>
        </p:spPr>
        <p:txBody>
          <a:bodyPr vert="horz" wrap="square" lIns="146304" tIns="91440" rIns="146304" bIns="91440" rtlCol="0" anchor="ctr">
            <a:sp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ru-RU" dirty="0">
                <a:gradFill>
                  <a:gsLst>
                    <a:gs pos="1250">
                      <a:srgbClr val="353535"/>
                    </a:gs>
                    <a:gs pos="100000">
                      <a:srgbClr val="353535"/>
                    </a:gs>
                  </a:gsLst>
                  <a:lin ang="5400000" scaled="0"/>
                </a:gradFill>
                <a:latin typeface="Segoe UI Light"/>
              </a:rPr>
              <a:t>Начните бесплатно</a:t>
            </a:r>
            <a:r>
              <a:rPr kumimoji="0" lang="en-US" sz="4705"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microsoft.com/Cognitive</a:t>
            </a:r>
            <a:endParaRPr kumimoji="0" lang="en-US" sz="4705"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pic>
        <p:nvPicPr>
          <p:cNvPr id="5" name="Picture Placeholder 8">
            <a:extLst>
              <a:ext uri="{FF2B5EF4-FFF2-40B4-BE49-F238E27FC236}">
                <a16:creationId xmlns:a16="http://schemas.microsoft.com/office/drawing/2014/main" id="{FDE14392-582C-40D0-AF05-8BD83DBE02D6}"/>
              </a:ext>
            </a:extLst>
          </p:cNvPr>
          <p:cNvPicPr>
            <a:picLocks noChangeAspect="1"/>
          </p:cNvPicPr>
          <p:nvPr/>
        </p:nvPicPr>
        <p:blipFill rotWithShape="1">
          <a:blip r:embed="rId2">
            <a:extLst>
              <a:ext uri="{28A0092B-C50C-407E-A947-70E740481C1C}">
                <a14:useLocalDpi xmlns:a14="http://schemas.microsoft.com/office/drawing/2010/main" val="0"/>
              </a:ext>
            </a:extLst>
          </a:blip>
          <a:srcRect l="40308" r="3410"/>
          <a:stretch/>
        </p:blipFill>
        <p:spPr bwMode="ltGray">
          <a:xfrm>
            <a:off x="5456587" y="-1"/>
            <a:ext cx="6996106" cy="6994525"/>
          </a:xfrm>
          <a:prstGeom prst="rect">
            <a:avLst/>
          </a:prstGeom>
          <a:blipFill>
            <a:blip r:embed="rId3"/>
            <a:stretch>
              <a:fillRect/>
            </a:stretch>
          </a:blipFill>
        </p:spPr>
      </p:pic>
    </p:spTree>
    <p:extLst>
      <p:ext uri="{BB962C8B-B14F-4D97-AF65-F5344CB8AC3E}">
        <p14:creationId xmlns:p14="http://schemas.microsoft.com/office/powerpoint/2010/main" val="40742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nodeType="withEffect">
                                  <p:stCondLst>
                                    <p:cond delay="0"/>
                                  </p:stCondLst>
                                  <p:childTnLst>
                                    <p:animMotion origin="layout" path="M 2.59382E-6 -3.03677E-6 L 0.06586 -3.03677E-6 " pathEditMode="relative" rAng="0" ptsTypes="AA">
                                      <p:cBhvr>
                                        <p:cTn id="9" dur="750" spd="-100000" fill="hold"/>
                                        <p:tgtEl>
                                          <p:spTgt spid="5"/>
                                        </p:tgtEl>
                                        <p:attrNameLst>
                                          <p:attrName>ppt_x</p:attrName>
                                          <p:attrName>ppt_y</p:attrName>
                                        </p:attrNameLst>
                                      </p:cBhvr>
                                      <p:rCtr x="3293" y="0"/>
                                    </p:animMotion>
                                  </p:childTnLst>
                                </p:cTn>
                              </p:par>
                              <p:par>
                                <p:cTn id="10" presetID="10"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decel="100000" fill="hold" grpId="1" nodeType="withEffect">
                                  <p:stCondLst>
                                    <p:cond delay="0"/>
                                  </p:stCondLst>
                                  <p:childTnLst>
                                    <p:animMotion origin="layout" path="M -0.03562 -0.00113 L 2.5734E-6 9.53246E-8 " pathEditMode="relative" rAng="0" ptsTypes="AA">
                                      <p:cBhvr>
                                        <p:cTn id="14" dur="750" fill="hold"/>
                                        <p:tgtEl>
                                          <p:spTgt spid="4"/>
                                        </p:tgtEl>
                                        <p:attrNameLst>
                                          <p:attrName>ppt_x</p:attrName>
                                          <p:attrName>ppt_y</p:attrName>
                                        </p:attrNameLst>
                                      </p:cBhvr>
                                      <p:rCtr x="1774"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a blue shirt&#10;&#10;Description generated with high confidence">
            <a:extLst>
              <a:ext uri="{FF2B5EF4-FFF2-40B4-BE49-F238E27FC236}">
                <a16:creationId xmlns:a16="http://schemas.microsoft.com/office/drawing/2014/main" id="{99BF6273-33A9-40C8-B0BD-95D2318209F4}"/>
              </a:ext>
            </a:extLst>
          </p:cNvPr>
          <p:cNvPicPr>
            <a:picLocks noChangeAspect="1"/>
          </p:cNvPicPr>
          <p:nvPr/>
        </p:nvPicPr>
        <p:blipFill rotWithShape="1">
          <a:blip r:embed="rId2">
            <a:extLst>
              <a:ext uri="{28A0092B-C50C-407E-A947-70E740481C1C}">
                <a14:useLocalDpi xmlns:a14="http://schemas.microsoft.com/office/drawing/2010/main" val="0"/>
              </a:ext>
            </a:extLst>
          </a:blip>
          <a:srcRect t="12762" b="2859"/>
          <a:stretch/>
        </p:blipFill>
        <p:spPr>
          <a:xfrm>
            <a:off x="0" y="-68263"/>
            <a:ext cx="12436475" cy="6994525"/>
          </a:xfrm>
          <a:prstGeom prst="rect">
            <a:avLst/>
          </a:prstGeom>
        </p:spPr>
      </p:pic>
      <p:pic>
        <p:nvPicPr>
          <p:cNvPr id="4" name="Graphic 3">
            <a:extLst>
              <a:ext uri="{FF2B5EF4-FFF2-40B4-BE49-F238E27FC236}">
                <a16:creationId xmlns:a16="http://schemas.microsoft.com/office/drawing/2014/main" id="{2234962E-0FAA-4FFF-AD37-261ED5BB68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180" y="6176994"/>
            <a:ext cx="1630599" cy="350277"/>
          </a:xfrm>
          <a:prstGeom prst="rect">
            <a:avLst/>
          </a:prstGeom>
        </p:spPr>
      </p:pic>
      <p:sp>
        <p:nvSpPr>
          <p:cNvPr id="2" name="Rectangle 1">
            <a:extLst>
              <a:ext uri="{FF2B5EF4-FFF2-40B4-BE49-F238E27FC236}">
                <a16:creationId xmlns:a16="http://schemas.microsoft.com/office/drawing/2014/main" id="{37810AF6-7B53-4C89-8796-0D70A8F944FB}"/>
              </a:ext>
            </a:extLst>
          </p:cNvPr>
          <p:cNvSpPr/>
          <p:nvPr/>
        </p:nvSpPr>
        <p:spPr bwMode="auto">
          <a:xfrm>
            <a:off x="701544" y="3138207"/>
            <a:ext cx="1077869" cy="127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798F776-CA24-4FA0-A392-FD99E5854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077" y="2459634"/>
            <a:ext cx="5880923" cy="2631286"/>
          </a:xfrm>
          <a:prstGeom prst="rect">
            <a:avLst/>
          </a:prstGeom>
        </p:spPr>
      </p:pic>
      <p:pic>
        <p:nvPicPr>
          <p:cNvPr id="1026" name="Picture 2" descr="Картинки по запросу heart">
            <a:extLst>
              <a:ext uri="{FF2B5EF4-FFF2-40B4-BE49-F238E27FC236}">
                <a16:creationId xmlns:a16="http://schemas.microsoft.com/office/drawing/2014/main" id="{5C4AE719-5FBD-43EA-BF3B-44ABCFA464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3231" y="2732058"/>
            <a:ext cx="2086435" cy="2086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Картинки по запросу crossplatform">
            <a:extLst>
              <a:ext uri="{FF2B5EF4-FFF2-40B4-BE49-F238E27FC236}">
                <a16:creationId xmlns:a16="http://schemas.microsoft.com/office/drawing/2014/main" id="{AAE2E493-975C-4BB1-BB46-D52603B602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3424" y="1206046"/>
            <a:ext cx="5724525"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8456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D3CD6B8F-B1FE-43A8-B5CC-AB8F887B5925}"/>
              </a:ext>
            </a:extLst>
          </p:cNvPr>
          <p:cNvSpPr>
            <a:spLocks noGrp="1"/>
          </p:cNvSpPr>
          <p:nvPr>
            <p:ph type="title"/>
          </p:nvPr>
        </p:nvSpPr>
        <p:spPr>
          <a:xfrm>
            <a:off x="0" y="0"/>
            <a:ext cx="7356947" cy="1325563"/>
          </a:xfrm>
        </p:spPr>
        <p:txBody>
          <a:bodyPr>
            <a:normAutofit/>
          </a:bodyPr>
          <a:lstStyle/>
          <a:p>
            <a:r>
              <a:rPr lang="ru-RU" sz="4800" spc="-100" dirty="0">
                <a:ln w="3175">
                  <a:noFill/>
                </a:ln>
                <a:gradFill>
                  <a:gsLst>
                    <a:gs pos="1250">
                      <a:srgbClr val="353535"/>
                    </a:gs>
                    <a:gs pos="100000">
                      <a:srgbClr val="353535"/>
                    </a:gs>
                  </a:gsLst>
                  <a:lin ang="5400000" scaled="0"/>
                </a:gradFill>
                <a:latin typeface="Segoe UI Light"/>
                <a:ea typeface="+mn-ea"/>
                <a:cs typeface="Segoe UI" pitchFamily="34" charset="0"/>
              </a:rPr>
              <a:t>Что такое </a:t>
            </a:r>
            <a:r>
              <a:rPr lang="en-US" sz="4800" spc="-100" dirty="0">
                <a:ln w="3175">
                  <a:noFill/>
                </a:ln>
                <a:solidFill>
                  <a:srgbClr val="00B0F0"/>
                </a:solidFill>
                <a:latin typeface="Segoe UI Light"/>
                <a:ea typeface="+mn-ea"/>
                <a:cs typeface="Segoe UI" pitchFamily="34" charset="0"/>
              </a:rPr>
              <a:t>Xamarin</a:t>
            </a:r>
          </a:p>
        </p:txBody>
      </p:sp>
      <p:pic>
        <p:nvPicPr>
          <p:cNvPr id="14" name="Picture 13">
            <a:extLst>
              <a:ext uri="{FF2B5EF4-FFF2-40B4-BE49-F238E27FC236}">
                <a16:creationId xmlns:a16="http://schemas.microsoft.com/office/drawing/2014/main" id="{9AFB88F2-48C7-487D-8EE9-DC09DED22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450" y="1512763"/>
            <a:ext cx="8315699" cy="4157850"/>
          </a:xfrm>
          <a:prstGeom prst="rect">
            <a:avLst/>
          </a:prstGeom>
        </p:spPr>
      </p:pic>
      <p:sp>
        <p:nvSpPr>
          <p:cNvPr id="5" name="Footer Placeholder 13">
            <a:extLst>
              <a:ext uri="{FF2B5EF4-FFF2-40B4-BE49-F238E27FC236}">
                <a16:creationId xmlns:a16="http://schemas.microsoft.com/office/drawing/2014/main" id="{B3FF5A56-55A9-4305-8DF8-63C592E31194}"/>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6" name="Picture 6" descr="Image result for microsoft white logo">
            <a:extLst>
              <a:ext uri="{FF2B5EF4-FFF2-40B4-BE49-F238E27FC236}">
                <a16:creationId xmlns:a16="http://schemas.microsoft.com/office/drawing/2014/main" id="{8344BFD3-344E-4C07-95D4-EE91E8E0C3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1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accel="50000" decel="50000" fill="hold" grpId="1" nodeType="withEffect">
                                  <p:stCondLst>
                                    <p:cond delay="0"/>
                                  </p:stCondLst>
                                  <p:childTnLst>
                                    <p:animMotion origin="layout" path="M -2.70833E-6 2.22222E-6 L 0.05834 2.22222E-6 " pathEditMode="relative" rAng="0" ptsTypes="AA">
                                      <p:cBhvr>
                                        <p:cTn id="9" dur="750" fill="hold"/>
                                        <p:tgtEl>
                                          <p:spTgt spid="8"/>
                                        </p:tgtEl>
                                        <p:attrNameLst>
                                          <p:attrName>ppt_x</p:attrName>
                                          <p:attrName>ppt_y</p:attrName>
                                        </p:attrNameLst>
                                      </p:cBhvr>
                                      <p:rCtr x="29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D3CD6B8F-B1FE-43A8-B5CC-AB8F887B5925}"/>
              </a:ext>
            </a:extLst>
          </p:cNvPr>
          <p:cNvSpPr>
            <a:spLocks noGrp="1"/>
          </p:cNvSpPr>
          <p:nvPr>
            <p:ph type="title"/>
          </p:nvPr>
        </p:nvSpPr>
        <p:spPr>
          <a:xfrm>
            <a:off x="0" y="177124"/>
            <a:ext cx="7356947" cy="1325563"/>
          </a:xfrm>
        </p:spPr>
        <p:txBody>
          <a:bodyPr>
            <a:normAutofit/>
          </a:bodyPr>
          <a:lstStyle/>
          <a:p>
            <a:r>
              <a:rPr lang="en-US" sz="4800" spc="-100" dirty="0">
                <a:ln w="3175">
                  <a:noFill/>
                </a:ln>
                <a:solidFill>
                  <a:srgbClr val="00B0F0"/>
                </a:solidFill>
                <a:latin typeface="Segoe UI Light"/>
                <a:ea typeface="+mn-ea"/>
                <a:cs typeface="Segoe UI" pitchFamily="34" charset="0"/>
              </a:rPr>
              <a:t>Xamarin</a:t>
            </a:r>
            <a:r>
              <a:rPr lang="en-US" sz="4800" spc="-100" dirty="0">
                <a:ln w="3175">
                  <a:noFill/>
                </a:ln>
                <a:gradFill>
                  <a:gsLst>
                    <a:gs pos="1250">
                      <a:srgbClr val="353535"/>
                    </a:gs>
                    <a:gs pos="100000">
                      <a:srgbClr val="353535"/>
                    </a:gs>
                  </a:gsLst>
                  <a:lin ang="5400000" scaled="0"/>
                </a:gradFill>
                <a:latin typeface="Segoe UI Light"/>
                <a:ea typeface="+mn-ea"/>
                <a:cs typeface="Segoe UI" pitchFamily="34" charset="0"/>
              </a:rPr>
              <a:t> </a:t>
            </a:r>
            <a:r>
              <a:rPr lang="ru-RU" sz="4800" spc="-100" dirty="0">
                <a:ln w="3175">
                  <a:noFill/>
                </a:ln>
                <a:gradFill>
                  <a:gsLst>
                    <a:gs pos="1250">
                      <a:srgbClr val="353535"/>
                    </a:gs>
                    <a:gs pos="100000">
                      <a:srgbClr val="353535"/>
                    </a:gs>
                  </a:gsLst>
                  <a:lin ang="5400000" scaled="0"/>
                </a:gradFill>
                <a:latin typeface="Segoe UI Light"/>
                <a:ea typeface="+mn-ea"/>
                <a:cs typeface="Segoe UI" pitchFamily="34" charset="0"/>
              </a:rPr>
              <a:t>- подход</a:t>
            </a:r>
            <a:endParaRPr lang="en-US" sz="4800" spc="-100" dirty="0">
              <a:ln w="3175">
                <a:noFill/>
              </a:ln>
              <a:gradFill>
                <a:gsLst>
                  <a:gs pos="1250">
                    <a:srgbClr val="353535"/>
                  </a:gs>
                  <a:gs pos="100000">
                    <a:srgbClr val="353535"/>
                  </a:gs>
                </a:gsLst>
                <a:lin ang="5400000" scaled="0"/>
              </a:gradFill>
              <a:latin typeface="Segoe UI Light"/>
              <a:ea typeface="+mn-ea"/>
              <a:cs typeface="Segoe UI" pitchFamily="34" charset="0"/>
            </a:endParaRPr>
          </a:p>
        </p:txBody>
      </p:sp>
      <p:pic>
        <p:nvPicPr>
          <p:cNvPr id="2050" name="Picture 2" descr="Image associée">
            <a:extLst>
              <a:ext uri="{FF2B5EF4-FFF2-40B4-BE49-F238E27FC236}">
                <a16:creationId xmlns:a16="http://schemas.microsoft.com/office/drawing/2014/main" id="{B2B27642-4FB0-4F77-B999-3F8E6EFE627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9457"/>
          <a:stretch/>
        </p:blipFill>
        <p:spPr bwMode="auto">
          <a:xfrm>
            <a:off x="2936258" y="1396539"/>
            <a:ext cx="5497018" cy="453826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47326F80-54CC-42BD-BFBA-CFD94D8576FC}"/>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7" name="Picture 6" descr="Image result for microsoft white logo">
            <a:extLst>
              <a:ext uri="{FF2B5EF4-FFF2-40B4-BE49-F238E27FC236}">
                <a16:creationId xmlns:a16="http://schemas.microsoft.com/office/drawing/2014/main" id="{8E307258-6E92-4547-A690-4D7A3E532A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1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accel="50000" decel="50000" fill="hold" grpId="1" nodeType="withEffect">
                                  <p:stCondLst>
                                    <p:cond delay="0"/>
                                  </p:stCondLst>
                                  <p:childTnLst>
                                    <p:animMotion origin="layout" path="M -2.70833E-6 -3.7037E-6 L 0.06172 -3.7037E-6 " pathEditMode="relative" rAng="0" ptsTypes="AA">
                                      <p:cBhvr>
                                        <p:cTn id="9" dur="750" fill="hold"/>
                                        <p:tgtEl>
                                          <p:spTgt spid="8"/>
                                        </p:tgtEl>
                                        <p:attrNameLst>
                                          <p:attrName>ppt_x</p:attrName>
                                          <p:attrName>ppt_y</p:attrName>
                                        </p:attrNameLst>
                                      </p:cBhvr>
                                      <p:rCtr x="308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endParaRPr lang="ru-RU"/>
          </a:p>
        </p:txBody>
      </p:sp>
      <p:sp>
        <p:nvSpPr>
          <p:cNvPr id="3" name="Объект 2"/>
          <p:cNvSpPr>
            <a:spLocks noGrp="1"/>
          </p:cNvSpPr>
          <p:nvPr>
            <p:ph idx="1"/>
          </p:nvPr>
        </p:nvSpPr>
        <p:spPr>
          <a:xfrm>
            <a:off x="609600" y="1338987"/>
            <a:ext cx="10972800" cy="726353"/>
          </a:xfrm>
        </p:spPr>
        <p:txBody>
          <a:bodyPr/>
          <a:lstStyle/>
          <a:p>
            <a:endParaRPr lang="ru-RU" dirty="0"/>
          </a:p>
        </p:txBody>
      </p:sp>
      <p:pic>
        <p:nvPicPr>
          <p:cNvPr id="4" name="Picture 7" descr="Window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36" y="3088988"/>
            <a:ext cx="3916877" cy="2745365"/>
          </a:xfrm>
          <a:prstGeom prst="rect">
            <a:avLst/>
          </a:prstGeom>
        </p:spPr>
      </p:pic>
      <p:pic>
        <p:nvPicPr>
          <p:cNvPr id="5" name="Picture 3" descr="iOS 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8683" y="3088987"/>
            <a:ext cx="3385975" cy="2719967"/>
          </a:xfrm>
          <a:prstGeom prst="rect">
            <a:avLst/>
          </a:prstGeom>
        </p:spPr>
      </p:pic>
      <p:pic>
        <p:nvPicPr>
          <p:cNvPr id="6" name="Picture 3" descr="Android 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6262" y="3088987"/>
            <a:ext cx="3956313" cy="2719967"/>
          </a:xfrm>
          <a:prstGeom prst="rect">
            <a:avLst/>
          </a:prstGeom>
        </p:spPr>
      </p:pic>
      <p:sp>
        <p:nvSpPr>
          <p:cNvPr id="7" name="Прямоугольник 6"/>
          <p:cNvSpPr/>
          <p:nvPr/>
        </p:nvSpPr>
        <p:spPr>
          <a:xfrm>
            <a:off x="0" y="-10870"/>
            <a:ext cx="12192000" cy="309985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4800" dirty="0">
                <a:latin typeface="Helvetica Light"/>
              </a:rPr>
              <a:t>100% покрытие системных </a:t>
            </a:r>
            <a:r>
              <a:rPr lang="en-US" sz="4800" dirty="0">
                <a:latin typeface="Helvetica Light"/>
              </a:rPr>
              <a:t>API</a:t>
            </a:r>
            <a:endParaRPr lang="ru-RU" sz="4800" dirty="0">
              <a:latin typeface="Helvetica Light"/>
            </a:endParaRPr>
          </a:p>
        </p:txBody>
      </p:sp>
      <p:sp>
        <p:nvSpPr>
          <p:cNvPr id="8" name="TextBox 7"/>
          <p:cNvSpPr txBox="1"/>
          <p:nvPr/>
        </p:nvSpPr>
        <p:spPr>
          <a:xfrm>
            <a:off x="1239213" y="3436092"/>
            <a:ext cx="1436612" cy="461665"/>
          </a:xfrm>
          <a:prstGeom prst="rect">
            <a:avLst/>
          </a:prstGeom>
          <a:noFill/>
        </p:spPr>
        <p:txBody>
          <a:bodyPr wrap="none" rtlCol="0">
            <a:spAutoFit/>
          </a:bodyPr>
          <a:lstStyle/>
          <a:p>
            <a:r>
              <a:rPr lang="en-US" sz="2400" dirty="0">
                <a:solidFill>
                  <a:schemeClr val="bg1"/>
                </a:solidFill>
              </a:rPr>
              <a:t>Windows</a:t>
            </a:r>
            <a:endParaRPr lang="ru-RU" sz="2400" dirty="0">
              <a:solidFill>
                <a:schemeClr val="bg1"/>
              </a:solidFill>
            </a:endParaRPr>
          </a:p>
        </p:txBody>
      </p:sp>
      <p:sp>
        <p:nvSpPr>
          <p:cNvPr id="9" name="TextBox 8"/>
          <p:cNvSpPr txBox="1"/>
          <p:nvPr/>
        </p:nvSpPr>
        <p:spPr>
          <a:xfrm>
            <a:off x="5871854" y="3436092"/>
            <a:ext cx="655949" cy="461665"/>
          </a:xfrm>
          <a:prstGeom prst="rect">
            <a:avLst/>
          </a:prstGeom>
          <a:noFill/>
        </p:spPr>
        <p:txBody>
          <a:bodyPr wrap="none" rtlCol="0">
            <a:spAutoFit/>
          </a:bodyPr>
          <a:lstStyle/>
          <a:p>
            <a:r>
              <a:rPr lang="en-US" sz="2400" dirty="0">
                <a:solidFill>
                  <a:schemeClr val="bg1"/>
                </a:solidFill>
              </a:rPr>
              <a:t>iOS</a:t>
            </a:r>
            <a:endParaRPr lang="ru-RU" sz="2400" dirty="0">
              <a:solidFill>
                <a:schemeClr val="bg1"/>
              </a:solidFill>
            </a:endParaRPr>
          </a:p>
        </p:txBody>
      </p:sp>
      <p:sp>
        <p:nvSpPr>
          <p:cNvPr id="10" name="TextBox 9"/>
          <p:cNvSpPr txBox="1"/>
          <p:nvPr/>
        </p:nvSpPr>
        <p:spPr>
          <a:xfrm>
            <a:off x="9775554" y="3436092"/>
            <a:ext cx="1280287" cy="461665"/>
          </a:xfrm>
          <a:prstGeom prst="rect">
            <a:avLst/>
          </a:prstGeom>
          <a:noFill/>
        </p:spPr>
        <p:txBody>
          <a:bodyPr wrap="none" rtlCol="0">
            <a:spAutoFit/>
          </a:bodyPr>
          <a:lstStyle/>
          <a:p>
            <a:r>
              <a:rPr lang="en-US" sz="2400" dirty="0">
                <a:solidFill>
                  <a:schemeClr val="bg1"/>
                </a:solidFill>
              </a:rPr>
              <a:t>Android</a:t>
            </a:r>
            <a:endParaRPr lang="ru-RU" sz="2400" dirty="0">
              <a:solidFill>
                <a:schemeClr val="bg1"/>
              </a:solidFill>
            </a:endParaRPr>
          </a:p>
        </p:txBody>
      </p:sp>
      <p:sp>
        <p:nvSpPr>
          <p:cNvPr id="11" name="Footer Placeholder 13">
            <a:extLst>
              <a:ext uri="{FF2B5EF4-FFF2-40B4-BE49-F238E27FC236}">
                <a16:creationId xmlns:a16="http://schemas.microsoft.com/office/drawing/2014/main" id="{63150E00-1950-4264-8E36-D28E3724FD19}"/>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12" name="Picture 11" descr="Image result for microsoft white logo">
            <a:extLst>
              <a:ext uri="{FF2B5EF4-FFF2-40B4-BE49-F238E27FC236}">
                <a16:creationId xmlns:a16="http://schemas.microsoft.com/office/drawing/2014/main" id="{4DECDA54-1750-46DC-AB6A-8A245404DA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431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61EA7-EBB8-46DE-A1A5-39E1E77C984E}"/>
              </a:ext>
            </a:extLst>
          </p:cNvPr>
          <p:cNvSpPr>
            <a:spLocks noGrp="1"/>
          </p:cNvSpPr>
          <p:nvPr>
            <p:ph type="title"/>
          </p:nvPr>
        </p:nvSpPr>
        <p:spPr/>
        <p:txBody>
          <a:bodyPr/>
          <a:lstStyle/>
          <a:p>
            <a:r>
              <a:rPr lang="en-US" dirty="0">
                <a:solidFill>
                  <a:srgbClr val="7030A0"/>
                </a:solidFill>
              </a:rPr>
              <a:t>Visual Studio everywhere </a:t>
            </a:r>
          </a:p>
        </p:txBody>
      </p:sp>
      <p:pic>
        <p:nvPicPr>
          <p:cNvPr id="1028" name="Picture 4" descr="Résultat de recherche d'images pour &quot;visual studio for pc&quot;">
            <a:extLst>
              <a:ext uri="{FF2B5EF4-FFF2-40B4-BE49-F238E27FC236}">
                <a16:creationId xmlns:a16="http://schemas.microsoft.com/office/drawing/2014/main" id="{6C64ACFC-E39D-463E-8022-E91C56F58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98" y="2037491"/>
            <a:ext cx="4400485" cy="26155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ssociée">
            <a:extLst>
              <a:ext uri="{FF2B5EF4-FFF2-40B4-BE49-F238E27FC236}">
                <a16:creationId xmlns:a16="http://schemas.microsoft.com/office/drawing/2014/main" id="{08C551C2-EE45-40CF-8B35-A72E8E9281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87"/>
          <a:stretch/>
        </p:blipFill>
        <p:spPr bwMode="auto">
          <a:xfrm>
            <a:off x="6619293" y="2041208"/>
            <a:ext cx="5187042" cy="261187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B7EDF2D-15DE-41C8-A908-A9D36F95DA72}"/>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8" name="Picture 7" descr="Image result for microsoft white logo">
            <a:extLst>
              <a:ext uri="{FF2B5EF4-FFF2-40B4-BE49-F238E27FC236}">
                <a16:creationId xmlns:a16="http://schemas.microsoft.com/office/drawing/2014/main" id="{4ABA8195-B40C-40B9-ADD1-DEF7F7FC35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7898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B4C1C5-A439-47CE-B592-30A16E769A0A}"/>
              </a:ext>
            </a:extLst>
          </p:cNvPr>
          <p:cNvSpPr/>
          <p:nvPr/>
        </p:nvSpPr>
        <p:spPr>
          <a:xfrm>
            <a:off x="743421" y="1885157"/>
            <a:ext cx="6704807" cy="707886"/>
          </a:xfrm>
          <a:prstGeom prst="rect">
            <a:avLst/>
          </a:prstGeom>
        </p:spPr>
        <p:txBody>
          <a:bodyPr wrap="square">
            <a:spAutoFit/>
          </a:bodyPr>
          <a:lstStyle/>
          <a:p>
            <a:r>
              <a:rPr lang="en-US" sz="4000" dirty="0">
                <a:solidFill>
                  <a:srgbClr val="5B2C90"/>
                </a:solidFill>
              </a:rPr>
              <a:t>Thank you!</a:t>
            </a:r>
          </a:p>
        </p:txBody>
      </p:sp>
      <p:pic>
        <p:nvPicPr>
          <p:cNvPr id="10" name="Picture 9">
            <a:extLst>
              <a:ext uri="{FF2B5EF4-FFF2-40B4-BE49-F238E27FC236}">
                <a16:creationId xmlns:a16="http://schemas.microsoft.com/office/drawing/2014/main" id="{74740E9E-9A17-463E-A109-C05C005B2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
        <p:nvSpPr>
          <p:cNvPr id="5" name="Footer Placeholder 13">
            <a:extLst>
              <a:ext uri="{FF2B5EF4-FFF2-40B4-BE49-F238E27FC236}">
                <a16:creationId xmlns:a16="http://schemas.microsoft.com/office/drawing/2014/main" id="{6E320FB3-D829-4BCB-85E4-310B521BF88E}"/>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6" name="Picture 5" descr="Image result for microsoft white logo">
            <a:extLst>
              <a:ext uri="{FF2B5EF4-FFF2-40B4-BE49-F238E27FC236}">
                <a16:creationId xmlns:a16="http://schemas.microsoft.com/office/drawing/2014/main" id="{6DEFAC57-0819-41A5-A5F8-5914EFC7ED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7" name="Заголовок 1">
            <a:extLst>
              <a:ext uri="{FF2B5EF4-FFF2-40B4-BE49-F238E27FC236}">
                <a16:creationId xmlns:a16="http://schemas.microsoft.com/office/drawing/2014/main" id="{E55E7D95-7C5E-477B-AD81-CA59F6FBAA4D}"/>
              </a:ext>
            </a:extLst>
          </p:cNvPr>
          <p:cNvSpPr txBox="1">
            <a:spLocks/>
          </p:cNvSpPr>
          <p:nvPr/>
        </p:nvSpPr>
        <p:spPr>
          <a:xfrm>
            <a:off x="689428" y="3983278"/>
            <a:ext cx="6505915" cy="159971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4367">
              <a:defRPr/>
            </a:pPr>
            <a:r>
              <a:rPr lang="en-US" sz="3200" spc="-98" dirty="0">
                <a:ln w="3175">
                  <a:noFill/>
                </a:ln>
                <a:solidFill>
                  <a:srgbClr val="7030A0"/>
                </a:solidFill>
                <a:latin typeface="Segoe UI Light"/>
                <a:ea typeface="+mn-ea"/>
                <a:cs typeface="Segoe UI" pitchFamily="34" charset="0"/>
              </a:rPr>
              <a:t>Kirill.Stativkin@studentpartner.com</a:t>
            </a:r>
          </a:p>
          <a:p>
            <a:pPr algn="l" defTabSz="914367">
              <a:defRPr/>
            </a:pPr>
            <a:r>
              <a:rPr lang="en-US" sz="3200" spc="-98" dirty="0">
                <a:ln w="3175">
                  <a:noFill/>
                </a:ln>
                <a:solidFill>
                  <a:srgbClr val="7030A0"/>
                </a:solidFill>
                <a:latin typeface="Segoe UI Light"/>
                <a:ea typeface="+mn-ea"/>
                <a:cs typeface="Segoe UI" pitchFamily="34" charset="0"/>
              </a:rPr>
              <a:t>Serhii.Onyshchenko@hneu.net</a:t>
            </a:r>
            <a:endParaRPr lang="ru-RU" sz="3200" spc="-98" dirty="0">
              <a:ln w="3175">
                <a:noFill/>
              </a:ln>
              <a:solidFill>
                <a:srgbClr val="7030A0"/>
              </a:solidFill>
              <a:latin typeface="Segoe UI Light"/>
              <a:ea typeface="+mn-ea"/>
              <a:cs typeface="Segoe UI" pitchFamily="34" charset="0"/>
            </a:endParaRPr>
          </a:p>
        </p:txBody>
      </p:sp>
    </p:spTree>
    <p:extLst>
      <p:ext uri="{BB962C8B-B14F-4D97-AF65-F5344CB8AC3E}">
        <p14:creationId xmlns:p14="http://schemas.microsoft.com/office/powerpoint/2010/main" val="35047814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B4C1C5-A439-47CE-B592-30A16E769A0A}"/>
              </a:ext>
            </a:extLst>
          </p:cNvPr>
          <p:cNvSpPr/>
          <p:nvPr/>
        </p:nvSpPr>
        <p:spPr>
          <a:xfrm>
            <a:off x="2634851" y="2511458"/>
            <a:ext cx="6704807" cy="707886"/>
          </a:xfrm>
          <a:prstGeom prst="rect">
            <a:avLst/>
          </a:prstGeom>
        </p:spPr>
        <p:txBody>
          <a:bodyPr wrap="square">
            <a:spAutoFit/>
          </a:bodyPr>
          <a:lstStyle/>
          <a:p>
            <a:r>
              <a:rPr lang="en-US" sz="4000" dirty="0">
                <a:solidFill>
                  <a:srgbClr val="5B2C90"/>
                </a:solidFill>
              </a:rPr>
              <a:t>Criteria for Imagine Cup?</a:t>
            </a:r>
          </a:p>
        </p:txBody>
      </p:sp>
      <p:pic>
        <p:nvPicPr>
          <p:cNvPr id="10" name="Picture 9">
            <a:extLst>
              <a:ext uri="{FF2B5EF4-FFF2-40B4-BE49-F238E27FC236}">
                <a16:creationId xmlns:a16="http://schemas.microsoft.com/office/drawing/2014/main" id="{74740E9E-9A17-463E-A109-C05C005B2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
        <p:nvSpPr>
          <p:cNvPr id="5" name="Footer Placeholder 13">
            <a:extLst>
              <a:ext uri="{FF2B5EF4-FFF2-40B4-BE49-F238E27FC236}">
                <a16:creationId xmlns:a16="http://schemas.microsoft.com/office/drawing/2014/main" id="{6E320FB3-D829-4BCB-85E4-310B521BF88E}"/>
              </a:ext>
            </a:extLst>
          </p:cNvPr>
          <p:cNvSpPr txBox="1">
            <a:spLocks/>
          </p:cNvSpPr>
          <p:nvPr/>
        </p:nvSpPr>
        <p:spPr>
          <a:xfrm>
            <a:off x="0" y="6356350"/>
            <a:ext cx="12192000" cy="501650"/>
          </a:xfrm>
          <a:prstGeom prst="rect">
            <a:avLst/>
          </a:prstGeom>
          <a:solidFill>
            <a:srgbClr val="5B2C90"/>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a:t>
            </a:r>
            <a:endParaRPr lang="en-US" dirty="0"/>
          </a:p>
        </p:txBody>
      </p:sp>
      <p:pic>
        <p:nvPicPr>
          <p:cNvPr id="6" name="Picture 5" descr="Image result for microsoft white logo">
            <a:extLst>
              <a:ext uri="{FF2B5EF4-FFF2-40B4-BE49-F238E27FC236}">
                <a16:creationId xmlns:a16="http://schemas.microsoft.com/office/drawing/2014/main" id="{6DEFAC57-0819-41A5-A5F8-5914EFC7ED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591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rgbClr val="5B2C90"/>
                </a:solidFill>
              </a:rPr>
              <a:t>Visit Imagine Cup</a:t>
            </a:r>
          </a:p>
          <a:p>
            <a:r>
              <a:rPr lang="en-US" dirty="0">
                <a:solidFill>
                  <a:srgbClr val="5B2C90"/>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rgbClr val="5B2C90"/>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9" name="TextBox 28">
            <a:extLst>
              <a:ext uri="{FF2B5EF4-FFF2-40B4-BE49-F238E27FC236}">
                <a16:creationId xmlns:a16="http://schemas.microsoft.com/office/drawing/2014/main" id="{E4760FE6-8B3D-483C-8ADF-126AEF31FA3B}"/>
              </a:ext>
            </a:extLst>
          </p:cNvPr>
          <p:cNvSpPr txBox="1"/>
          <p:nvPr/>
        </p:nvSpPr>
        <p:spPr>
          <a:xfrm>
            <a:off x="264612" y="2174967"/>
            <a:ext cx="3402424" cy="646331"/>
          </a:xfrm>
          <a:prstGeom prst="rect">
            <a:avLst/>
          </a:prstGeom>
          <a:noFill/>
        </p:spPr>
        <p:txBody>
          <a:bodyPr wrap="square" rtlCol="0">
            <a:spAutoFit/>
          </a:bodyPr>
          <a:lstStyle/>
          <a:p>
            <a:r>
              <a:rPr lang="en-US" sz="3600" dirty="0"/>
              <a:t>Go to</a:t>
            </a:r>
          </a:p>
        </p:txBody>
      </p:sp>
      <p:sp>
        <p:nvSpPr>
          <p:cNvPr id="30" name="Rectangle 29">
            <a:extLst>
              <a:ext uri="{FF2B5EF4-FFF2-40B4-BE49-F238E27FC236}">
                <a16:creationId xmlns:a16="http://schemas.microsoft.com/office/drawing/2014/main" id="{56BC68CF-1BCC-4917-B87F-DB8326E1ADEB}"/>
              </a:ext>
            </a:extLst>
          </p:cNvPr>
          <p:cNvSpPr/>
          <p:nvPr/>
        </p:nvSpPr>
        <p:spPr>
          <a:xfrm>
            <a:off x="248551" y="3197754"/>
            <a:ext cx="7210340" cy="461665"/>
          </a:xfrm>
          <a:prstGeom prst="rect">
            <a:avLst/>
          </a:prstGeom>
        </p:spPr>
        <p:txBody>
          <a:bodyPr wrap="square">
            <a:spAutoFit/>
          </a:bodyPr>
          <a:lstStyle/>
          <a:p>
            <a:r>
              <a:rPr lang="en-US" sz="2400" dirty="0"/>
              <a:t>https://imagine.microsoft.com/en-us/Country/UA</a:t>
            </a:r>
          </a:p>
        </p:txBody>
      </p:sp>
      <p:sp>
        <p:nvSpPr>
          <p:cNvPr id="31" name="Rectangle 30">
            <a:extLst>
              <a:ext uri="{FF2B5EF4-FFF2-40B4-BE49-F238E27FC236}">
                <a16:creationId xmlns:a16="http://schemas.microsoft.com/office/drawing/2014/main" id="{A08249C8-8620-4A56-9DF6-72C15C9E3DBD}"/>
              </a:ext>
            </a:extLst>
          </p:cNvPr>
          <p:cNvSpPr/>
          <p:nvPr/>
        </p:nvSpPr>
        <p:spPr>
          <a:xfrm>
            <a:off x="182524" y="3826105"/>
            <a:ext cx="4433137" cy="830997"/>
          </a:xfrm>
          <a:prstGeom prst="rect">
            <a:avLst/>
          </a:prstGeom>
        </p:spPr>
        <p:txBody>
          <a:bodyPr wrap="none">
            <a:spAutoFit/>
          </a:bodyPr>
          <a:lstStyle/>
          <a:p>
            <a:r>
              <a:rPr lang="en-US" sz="2400" dirty="0"/>
              <a:t>read more about the competition </a:t>
            </a:r>
          </a:p>
          <a:p>
            <a:r>
              <a:rPr lang="en-US" sz="2400" dirty="0"/>
              <a:t>and click</a:t>
            </a:r>
          </a:p>
        </p:txBody>
      </p:sp>
      <p:sp>
        <p:nvSpPr>
          <p:cNvPr id="32" name="Rectangle 31">
            <a:extLst>
              <a:ext uri="{FF2B5EF4-FFF2-40B4-BE49-F238E27FC236}">
                <a16:creationId xmlns:a16="http://schemas.microsoft.com/office/drawing/2014/main" id="{4878C905-7A30-4C41-8096-D282BF4C23B4}"/>
              </a:ext>
            </a:extLst>
          </p:cNvPr>
          <p:cNvSpPr/>
          <p:nvPr/>
        </p:nvSpPr>
        <p:spPr>
          <a:xfrm>
            <a:off x="298423" y="4761145"/>
            <a:ext cx="3610967" cy="584775"/>
          </a:xfrm>
          <a:prstGeom prst="rect">
            <a:avLst/>
          </a:prstGeom>
        </p:spPr>
        <p:txBody>
          <a:bodyPr wrap="square">
            <a:spAutoFit/>
          </a:bodyPr>
          <a:lstStyle/>
          <a:p>
            <a:r>
              <a:rPr lang="en-US" sz="3200" dirty="0">
                <a:solidFill>
                  <a:srgbClr val="5B2C90"/>
                </a:solidFill>
              </a:rPr>
              <a:t>Register Now&gt;</a:t>
            </a:r>
          </a:p>
        </p:txBody>
      </p:sp>
      <p:pic>
        <p:nvPicPr>
          <p:cNvPr id="23" name="Picture 22">
            <a:extLst>
              <a:ext uri="{FF2B5EF4-FFF2-40B4-BE49-F238E27FC236}">
                <a16:creationId xmlns:a16="http://schemas.microsoft.com/office/drawing/2014/main" id="{A3275A95-BB7E-4815-9F53-A2C721191F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pic>
        <p:nvPicPr>
          <p:cNvPr id="2" name="Picture 1">
            <a:extLst>
              <a:ext uri="{FF2B5EF4-FFF2-40B4-BE49-F238E27FC236}">
                <a16:creationId xmlns:a16="http://schemas.microsoft.com/office/drawing/2014/main" id="{256AEC29-C536-42BA-9517-12F53FE4898D}"/>
              </a:ext>
            </a:extLst>
          </p:cNvPr>
          <p:cNvPicPr>
            <a:picLocks noChangeAspect="1"/>
          </p:cNvPicPr>
          <p:nvPr/>
        </p:nvPicPr>
        <p:blipFill>
          <a:blip r:embed="rId5"/>
          <a:stretch>
            <a:fillRect/>
          </a:stretch>
        </p:blipFill>
        <p:spPr>
          <a:xfrm>
            <a:off x="7024832" y="2108681"/>
            <a:ext cx="5070764" cy="4208030"/>
          </a:xfrm>
          <a:prstGeom prst="rect">
            <a:avLst/>
          </a:prstGeom>
        </p:spPr>
      </p:pic>
    </p:spTree>
    <p:extLst>
      <p:ext uri="{BB962C8B-B14F-4D97-AF65-F5344CB8AC3E}">
        <p14:creationId xmlns:p14="http://schemas.microsoft.com/office/powerpoint/2010/main" val="4722019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rgbClr val="5B2C90"/>
                </a:solidFill>
              </a:rPr>
              <a:t>Visit Imagine Cup</a:t>
            </a:r>
          </a:p>
          <a:p>
            <a:r>
              <a:rPr lang="en-US" dirty="0">
                <a:solidFill>
                  <a:srgbClr val="5B2C90"/>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rgbClr val="5B2C90"/>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9" name="TextBox 28">
            <a:extLst>
              <a:ext uri="{FF2B5EF4-FFF2-40B4-BE49-F238E27FC236}">
                <a16:creationId xmlns:a16="http://schemas.microsoft.com/office/drawing/2014/main" id="{E4760FE6-8B3D-483C-8ADF-126AEF31FA3B}"/>
              </a:ext>
            </a:extLst>
          </p:cNvPr>
          <p:cNvSpPr txBox="1"/>
          <p:nvPr/>
        </p:nvSpPr>
        <p:spPr>
          <a:xfrm>
            <a:off x="264612" y="2174967"/>
            <a:ext cx="3402424" cy="646331"/>
          </a:xfrm>
          <a:prstGeom prst="rect">
            <a:avLst/>
          </a:prstGeom>
          <a:noFill/>
        </p:spPr>
        <p:txBody>
          <a:bodyPr wrap="square" rtlCol="0">
            <a:spAutoFit/>
          </a:bodyPr>
          <a:lstStyle/>
          <a:p>
            <a:r>
              <a:rPr lang="en-US" sz="3600" dirty="0"/>
              <a:t>Sign in</a:t>
            </a:r>
          </a:p>
        </p:txBody>
      </p:sp>
      <p:sp>
        <p:nvSpPr>
          <p:cNvPr id="31" name="Rectangle 30">
            <a:extLst>
              <a:ext uri="{FF2B5EF4-FFF2-40B4-BE49-F238E27FC236}">
                <a16:creationId xmlns:a16="http://schemas.microsoft.com/office/drawing/2014/main" id="{A08249C8-8620-4A56-9DF6-72C15C9E3DBD}"/>
              </a:ext>
            </a:extLst>
          </p:cNvPr>
          <p:cNvSpPr/>
          <p:nvPr/>
        </p:nvSpPr>
        <p:spPr>
          <a:xfrm>
            <a:off x="20877" y="3447949"/>
            <a:ext cx="4594784" cy="461665"/>
          </a:xfrm>
          <a:prstGeom prst="rect">
            <a:avLst/>
          </a:prstGeom>
        </p:spPr>
        <p:txBody>
          <a:bodyPr wrap="none">
            <a:spAutoFit/>
          </a:bodyPr>
          <a:lstStyle/>
          <a:p>
            <a:r>
              <a:rPr lang="en-US" sz="2400" dirty="0"/>
              <a:t>Using your Hotmail or Outlook.com</a:t>
            </a:r>
          </a:p>
        </p:txBody>
      </p:sp>
      <p:pic>
        <p:nvPicPr>
          <p:cNvPr id="3" name="Picture 2" descr="Screen Clipping">
            <a:extLst>
              <a:ext uri="{FF2B5EF4-FFF2-40B4-BE49-F238E27FC236}">
                <a16:creationId xmlns:a16="http://schemas.microsoft.com/office/drawing/2014/main" id="{5AFD7D8E-5CAC-4FF5-846C-AEB7489BC1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529" y="2194936"/>
            <a:ext cx="7162113" cy="4055395"/>
          </a:xfrm>
          <a:prstGeom prst="rect">
            <a:avLst/>
          </a:prstGeom>
        </p:spPr>
      </p:pic>
      <p:pic>
        <p:nvPicPr>
          <p:cNvPr id="23" name="Picture 22">
            <a:extLst>
              <a:ext uri="{FF2B5EF4-FFF2-40B4-BE49-F238E27FC236}">
                <a16:creationId xmlns:a16="http://schemas.microsoft.com/office/drawing/2014/main" id="{C22C5D21-5F2B-4B24-9491-1DA4E5ED45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24402510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6" name="Oval 15">
            <a:extLst>
              <a:ext uri="{FF2B5EF4-FFF2-40B4-BE49-F238E27FC236}">
                <a16:creationId xmlns:a16="http://schemas.microsoft.com/office/drawing/2014/main" id="{94CBF6FD-29BE-4FF7-85DA-B44786313B23}"/>
              </a:ext>
            </a:extLst>
          </p:cNvPr>
          <p:cNvSpPr/>
          <p:nvPr/>
        </p:nvSpPr>
        <p:spPr>
          <a:xfrm>
            <a:off x="3179717" y="1630019"/>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rgbClr val="5B2C90"/>
                </a:solidFill>
              </a:rPr>
              <a:t>Edit your info to</a:t>
            </a:r>
          </a:p>
          <a:p>
            <a:r>
              <a:rPr lang="en-US" dirty="0">
                <a:solidFill>
                  <a:srgbClr val="5B2C90"/>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rgbClr val="5B2C90"/>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chemeClr val="bg2">
                    <a:lumMod val="75000"/>
                  </a:schemeClr>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chemeClr val="bg2">
                    <a:lumMod val="75000"/>
                  </a:schemeClr>
                </a:solidFill>
              </a:rPr>
              <a:t>Know your dashboard</a:t>
            </a:r>
          </a:p>
          <a:p>
            <a:r>
              <a:rPr lang="en-US" dirty="0">
                <a:solidFill>
                  <a:schemeClr val="bg2">
                    <a:lumMod val="75000"/>
                  </a:schemeClr>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pic>
        <p:nvPicPr>
          <p:cNvPr id="5" name="Picture 4" descr="Screen Clipping">
            <a:extLst>
              <a:ext uri="{FF2B5EF4-FFF2-40B4-BE49-F238E27FC236}">
                <a16:creationId xmlns:a16="http://schemas.microsoft.com/office/drawing/2014/main" id="{04366166-841F-488C-A6D5-9B4FF32910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224" y="1703249"/>
            <a:ext cx="276448" cy="190442"/>
          </a:xfrm>
          <a:prstGeom prst="rect">
            <a:avLst/>
          </a:prstGeom>
        </p:spPr>
      </p:pic>
      <p:sp>
        <p:nvSpPr>
          <p:cNvPr id="8" name="Rectangle 7">
            <a:extLst>
              <a:ext uri="{FF2B5EF4-FFF2-40B4-BE49-F238E27FC236}">
                <a16:creationId xmlns:a16="http://schemas.microsoft.com/office/drawing/2014/main" id="{77603F89-B7C0-426D-B202-C2293A1F4149}"/>
              </a:ext>
            </a:extLst>
          </p:cNvPr>
          <p:cNvSpPr/>
          <p:nvPr/>
        </p:nvSpPr>
        <p:spPr>
          <a:xfrm>
            <a:off x="245060" y="2370174"/>
            <a:ext cx="2363276" cy="646331"/>
          </a:xfrm>
          <a:prstGeom prst="rect">
            <a:avLst/>
          </a:prstGeom>
        </p:spPr>
        <p:txBody>
          <a:bodyPr wrap="none">
            <a:spAutoFit/>
          </a:bodyPr>
          <a:lstStyle/>
          <a:p>
            <a:r>
              <a:rPr lang="en-US" sz="3600" dirty="0"/>
              <a:t>Create your</a:t>
            </a:r>
          </a:p>
        </p:txBody>
      </p:sp>
      <p:sp>
        <p:nvSpPr>
          <p:cNvPr id="11" name="Rectangle 10">
            <a:extLst>
              <a:ext uri="{FF2B5EF4-FFF2-40B4-BE49-F238E27FC236}">
                <a16:creationId xmlns:a16="http://schemas.microsoft.com/office/drawing/2014/main" id="{8925DFFC-879D-4713-A51D-7DF753D439B4}"/>
              </a:ext>
            </a:extLst>
          </p:cNvPr>
          <p:cNvSpPr/>
          <p:nvPr/>
        </p:nvSpPr>
        <p:spPr>
          <a:xfrm>
            <a:off x="73805" y="5582637"/>
            <a:ext cx="5069062" cy="646331"/>
          </a:xfrm>
          <a:prstGeom prst="rect">
            <a:avLst/>
          </a:prstGeom>
        </p:spPr>
        <p:txBody>
          <a:bodyPr wrap="square">
            <a:spAutoFit/>
          </a:bodyPr>
          <a:lstStyle/>
          <a:p>
            <a:r>
              <a:rPr lang="en-US" sz="3600" dirty="0">
                <a:solidFill>
                  <a:srgbClr val="5B2C90"/>
                </a:solidFill>
              </a:rPr>
              <a:t>Verify Student Status</a:t>
            </a:r>
          </a:p>
        </p:txBody>
      </p:sp>
      <p:pic>
        <p:nvPicPr>
          <p:cNvPr id="13" name="Picture 12" descr="Screen Clipping">
            <a:extLst>
              <a:ext uri="{FF2B5EF4-FFF2-40B4-BE49-F238E27FC236}">
                <a16:creationId xmlns:a16="http://schemas.microsoft.com/office/drawing/2014/main" id="{142EF6F7-8C5B-492D-ACF4-A89C19DFB9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5009" y="2022583"/>
            <a:ext cx="7368111" cy="4001911"/>
          </a:xfrm>
          <a:prstGeom prst="rect">
            <a:avLst/>
          </a:prstGeom>
        </p:spPr>
      </p:pic>
      <p:sp>
        <p:nvSpPr>
          <p:cNvPr id="23" name="Rectangle 22">
            <a:extLst>
              <a:ext uri="{FF2B5EF4-FFF2-40B4-BE49-F238E27FC236}">
                <a16:creationId xmlns:a16="http://schemas.microsoft.com/office/drawing/2014/main" id="{C225951C-75AC-4D64-8577-8B8C05280799}"/>
              </a:ext>
            </a:extLst>
          </p:cNvPr>
          <p:cNvSpPr/>
          <p:nvPr/>
        </p:nvSpPr>
        <p:spPr>
          <a:xfrm>
            <a:off x="73805" y="3100683"/>
            <a:ext cx="5069062" cy="646331"/>
          </a:xfrm>
          <a:prstGeom prst="rect">
            <a:avLst/>
          </a:prstGeom>
        </p:spPr>
        <p:txBody>
          <a:bodyPr wrap="square">
            <a:spAutoFit/>
          </a:bodyPr>
          <a:lstStyle/>
          <a:p>
            <a:r>
              <a:rPr lang="en-US" sz="3600" dirty="0"/>
              <a:t>Imagine account</a:t>
            </a:r>
          </a:p>
        </p:txBody>
      </p:sp>
      <p:pic>
        <p:nvPicPr>
          <p:cNvPr id="28" name="Picture 27">
            <a:extLst>
              <a:ext uri="{FF2B5EF4-FFF2-40B4-BE49-F238E27FC236}">
                <a16:creationId xmlns:a16="http://schemas.microsoft.com/office/drawing/2014/main" id="{11946BF9-77EA-4CEA-AF8D-D0340988CF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6504"/>
            <a:ext cx="2407180" cy="665736"/>
          </a:xfrm>
          <a:prstGeom prst="rect">
            <a:avLst/>
          </a:prstGeom>
        </p:spPr>
      </p:pic>
    </p:spTree>
    <p:extLst>
      <p:ext uri="{BB962C8B-B14F-4D97-AF65-F5344CB8AC3E}">
        <p14:creationId xmlns:p14="http://schemas.microsoft.com/office/powerpoint/2010/main" val="4837166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8106FCF8-4C1F-4FB8-A737-58E0EB3093AE}"/>
              </a:ext>
            </a:extLst>
          </p:cNvPr>
          <p:cNvSpPr>
            <a:spLocks noGrp="1"/>
          </p:cNvSpPr>
          <p:nvPr>
            <p:ph type="ftr" sz="quarter" idx="4294967295"/>
          </p:nvPr>
        </p:nvSpPr>
        <p:spPr>
          <a:xfrm>
            <a:off x="0" y="6356350"/>
            <a:ext cx="12192000" cy="501650"/>
          </a:xfrm>
          <a:prstGeom prst="rect">
            <a:avLst/>
          </a:prstGeom>
          <a:solidFill>
            <a:srgbClr val="5B2C90"/>
          </a:solidFill>
        </p:spPr>
        <p:txBody>
          <a:bodyPr/>
          <a:lstStyle/>
          <a:p>
            <a:r>
              <a:rPr lang="en-US" dirty="0"/>
              <a:t> </a:t>
            </a:r>
          </a:p>
        </p:txBody>
      </p:sp>
      <p:pic>
        <p:nvPicPr>
          <p:cNvPr id="15" name="Picture 6" descr="Image result for microsoft white logo">
            <a:extLst>
              <a:ext uri="{FF2B5EF4-FFF2-40B4-BE49-F238E27FC236}">
                <a16:creationId xmlns:a16="http://schemas.microsoft.com/office/drawing/2014/main" id="{FFAED0FA-55AF-45BE-8871-A6EFB2D08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86440"/>
            <a:ext cx="1842052" cy="67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E55E89-3FF7-4E6D-847F-6EEA76084D9D}"/>
              </a:ext>
            </a:extLst>
          </p:cNvPr>
          <p:cNvSpPr/>
          <p:nvPr/>
        </p:nvSpPr>
        <p:spPr>
          <a:xfrm>
            <a:off x="0" y="1716158"/>
            <a:ext cx="12192000" cy="27829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FC0C0E-E66F-45D6-9A85-8D854E621C10}"/>
              </a:ext>
            </a:extLst>
          </p:cNvPr>
          <p:cNvSpPr/>
          <p:nvPr/>
        </p:nvSpPr>
        <p:spPr>
          <a:xfrm>
            <a:off x="483702" y="1610140"/>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CC026E-BE89-45AE-86D6-1361B104E59B}"/>
              </a:ext>
            </a:extLst>
          </p:cNvPr>
          <p:cNvSpPr/>
          <p:nvPr/>
        </p:nvSpPr>
        <p:spPr>
          <a:xfrm>
            <a:off x="869083" y="967485"/>
            <a:ext cx="2218492" cy="646331"/>
          </a:xfrm>
          <a:prstGeom prst="rect">
            <a:avLst/>
          </a:prstGeom>
        </p:spPr>
        <p:txBody>
          <a:bodyPr wrap="none">
            <a:spAutoFit/>
          </a:bodyPr>
          <a:lstStyle/>
          <a:p>
            <a:r>
              <a:rPr lang="en-US" dirty="0">
                <a:solidFill>
                  <a:schemeClr val="bg2">
                    <a:lumMod val="75000"/>
                  </a:schemeClr>
                </a:solidFill>
              </a:rPr>
              <a:t>Visit Imagine Cup</a:t>
            </a:r>
          </a:p>
          <a:p>
            <a:r>
              <a:rPr lang="en-US" dirty="0">
                <a:solidFill>
                  <a:schemeClr val="bg2">
                    <a:lumMod val="75000"/>
                  </a:schemeClr>
                </a:solidFill>
              </a:rPr>
              <a:t>Website and Register</a:t>
            </a:r>
          </a:p>
        </p:txBody>
      </p:sp>
      <p:sp>
        <p:nvSpPr>
          <p:cNvPr id="10" name="Rectangle 9">
            <a:extLst>
              <a:ext uri="{FF2B5EF4-FFF2-40B4-BE49-F238E27FC236}">
                <a16:creationId xmlns:a16="http://schemas.microsoft.com/office/drawing/2014/main" id="{9D581E38-9E2A-4CE1-99F7-15514023C458}"/>
              </a:ext>
            </a:extLst>
          </p:cNvPr>
          <p:cNvSpPr/>
          <p:nvPr/>
        </p:nvSpPr>
        <p:spPr>
          <a:xfrm>
            <a:off x="427454" y="787379"/>
            <a:ext cx="535724" cy="923330"/>
          </a:xfrm>
          <a:prstGeom prst="rect">
            <a:avLst/>
          </a:prstGeom>
        </p:spPr>
        <p:txBody>
          <a:bodyPr wrap="none">
            <a:spAutoFit/>
          </a:bodyPr>
          <a:lstStyle/>
          <a:p>
            <a:r>
              <a:rPr lang="en-US" sz="5400" b="1" dirty="0">
                <a:solidFill>
                  <a:schemeClr val="bg2">
                    <a:lumMod val="75000"/>
                  </a:schemeClr>
                </a:solidFill>
              </a:rPr>
              <a:t>1</a:t>
            </a:r>
          </a:p>
        </p:txBody>
      </p:sp>
      <p:sp>
        <p:nvSpPr>
          <p:cNvPr id="18" name="Rectangle 17">
            <a:extLst>
              <a:ext uri="{FF2B5EF4-FFF2-40B4-BE49-F238E27FC236}">
                <a16:creationId xmlns:a16="http://schemas.microsoft.com/office/drawing/2014/main" id="{126499CC-B4A9-4ED7-841D-CB13C59790D8}"/>
              </a:ext>
            </a:extLst>
          </p:cNvPr>
          <p:cNvSpPr/>
          <p:nvPr/>
        </p:nvSpPr>
        <p:spPr>
          <a:xfrm>
            <a:off x="3559346" y="922085"/>
            <a:ext cx="2112630" cy="646331"/>
          </a:xfrm>
          <a:prstGeom prst="rect">
            <a:avLst/>
          </a:prstGeom>
        </p:spPr>
        <p:txBody>
          <a:bodyPr wrap="none">
            <a:spAutoFit/>
          </a:bodyPr>
          <a:lstStyle/>
          <a:p>
            <a:r>
              <a:rPr lang="en-US" dirty="0">
                <a:solidFill>
                  <a:schemeClr val="bg2">
                    <a:lumMod val="75000"/>
                  </a:schemeClr>
                </a:solidFill>
              </a:rPr>
              <a:t>Edit your info to</a:t>
            </a:r>
          </a:p>
          <a:p>
            <a:r>
              <a:rPr lang="en-US" dirty="0">
                <a:solidFill>
                  <a:schemeClr val="bg2">
                    <a:lumMod val="75000"/>
                  </a:schemeClr>
                </a:solidFill>
              </a:rPr>
              <a:t>create an IC Account</a:t>
            </a:r>
          </a:p>
        </p:txBody>
      </p:sp>
      <p:sp>
        <p:nvSpPr>
          <p:cNvPr id="19" name="Rectangle 18">
            <a:extLst>
              <a:ext uri="{FF2B5EF4-FFF2-40B4-BE49-F238E27FC236}">
                <a16:creationId xmlns:a16="http://schemas.microsoft.com/office/drawing/2014/main" id="{0E6F5E80-EB2B-4910-AEE6-26998AEDFC86}"/>
              </a:ext>
            </a:extLst>
          </p:cNvPr>
          <p:cNvSpPr/>
          <p:nvPr/>
        </p:nvSpPr>
        <p:spPr>
          <a:xfrm>
            <a:off x="3131312" y="786201"/>
            <a:ext cx="535724" cy="923330"/>
          </a:xfrm>
          <a:prstGeom prst="rect">
            <a:avLst/>
          </a:prstGeom>
        </p:spPr>
        <p:txBody>
          <a:bodyPr wrap="none">
            <a:spAutoFit/>
          </a:bodyPr>
          <a:lstStyle/>
          <a:p>
            <a:r>
              <a:rPr lang="en-US" sz="5400" b="1" dirty="0">
                <a:solidFill>
                  <a:schemeClr val="bg2">
                    <a:lumMod val="75000"/>
                  </a:schemeClr>
                </a:solidFill>
              </a:rPr>
              <a:t>2</a:t>
            </a:r>
          </a:p>
        </p:txBody>
      </p:sp>
      <p:sp>
        <p:nvSpPr>
          <p:cNvPr id="20" name="Oval 19">
            <a:extLst>
              <a:ext uri="{FF2B5EF4-FFF2-40B4-BE49-F238E27FC236}">
                <a16:creationId xmlns:a16="http://schemas.microsoft.com/office/drawing/2014/main" id="{773B922A-CE40-4361-AE96-8428017A4A95}"/>
              </a:ext>
            </a:extLst>
          </p:cNvPr>
          <p:cNvSpPr/>
          <p:nvPr/>
        </p:nvSpPr>
        <p:spPr>
          <a:xfrm>
            <a:off x="6056047" y="1630019"/>
            <a:ext cx="371061" cy="371061"/>
          </a:xfrm>
          <a:prstGeom prst="ellipse">
            <a:avLst/>
          </a:prstGeom>
          <a:solidFill>
            <a:srgbClr val="5B2C90"/>
          </a:solidFill>
          <a:ln>
            <a:solidFill>
              <a:srgbClr val="5B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1" name="Rectangle 20">
            <a:extLst>
              <a:ext uri="{FF2B5EF4-FFF2-40B4-BE49-F238E27FC236}">
                <a16:creationId xmlns:a16="http://schemas.microsoft.com/office/drawing/2014/main" id="{1553E545-24F2-476B-A4E2-13202609E589}"/>
              </a:ext>
            </a:extLst>
          </p:cNvPr>
          <p:cNvSpPr/>
          <p:nvPr/>
        </p:nvSpPr>
        <p:spPr>
          <a:xfrm>
            <a:off x="6018122" y="783585"/>
            <a:ext cx="535724" cy="923330"/>
          </a:xfrm>
          <a:prstGeom prst="rect">
            <a:avLst/>
          </a:prstGeom>
        </p:spPr>
        <p:txBody>
          <a:bodyPr wrap="none">
            <a:spAutoFit/>
          </a:bodyPr>
          <a:lstStyle/>
          <a:p>
            <a:r>
              <a:rPr lang="en-US" sz="5400" b="1" dirty="0">
                <a:solidFill>
                  <a:srgbClr val="5B2C90"/>
                </a:solidFill>
              </a:rPr>
              <a:t>3</a:t>
            </a:r>
          </a:p>
        </p:txBody>
      </p:sp>
      <p:sp>
        <p:nvSpPr>
          <p:cNvPr id="24" name="Rectangle 23">
            <a:extLst>
              <a:ext uri="{FF2B5EF4-FFF2-40B4-BE49-F238E27FC236}">
                <a16:creationId xmlns:a16="http://schemas.microsoft.com/office/drawing/2014/main" id="{48FC8848-0AE2-4274-B9ED-71696F9C8148}"/>
              </a:ext>
            </a:extLst>
          </p:cNvPr>
          <p:cNvSpPr/>
          <p:nvPr/>
        </p:nvSpPr>
        <p:spPr>
          <a:xfrm>
            <a:off x="6484573" y="922084"/>
            <a:ext cx="2237407" cy="646331"/>
          </a:xfrm>
          <a:prstGeom prst="rect">
            <a:avLst/>
          </a:prstGeom>
        </p:spPr>
        <p:txBody>
          <a:bodyPr wrap="none">
            <a:spAutoFit/>
          </a:bodyPr>
          <a:lstStyle/>
          <a:p>
            <a:r>
              <a:rPr lang="en-US" dirty="0">
                <a:solidFill>
                  <a:srgbClr val="5B2C90"/>
                </a:solidFill>
              </a:rPr>
              <a:t>Know your dashboard</a:t>
            </a:r>
          </a:p>
          <a:p>
            <a:r>
              <a:rPr lang="en-US" dirty="0">
                <a:solidFill>
                  <a:srgbClr val="5B2C90"/>
                </a:solidFill>
              </a:rPr>
              <a:t>and manage IC Team</a:t>
            </a:r>
          </a:p>
        </p:txBody>
      </p:sp>
      <p:sp>
        <p:nvSpPr>
          <p:cNvPr id="25" name="Oval 24">
            <a:extLst>
              <a:ext uri="{FF2B5EF4-FFF2-40B4-BE49-F238E27FC236}">
                <a16:creationId xmlns:a16="http://schemas.microsoft.com/office/drawing/2014/main" id="{9FB099B4-9B63-4825-B98C-ADD1FF63E0E4}"/>
              </a:ext>
            </a:extLst>
          </p:cNvPr>
          <p:cNvSpPr/>
          <p:nvPr/>
        </p:nvSpPr>
        <p:spPr>
          <a:xfrm>
            <a:off x="9189153" y="1667710"/>
            <a:ext cx="371061" cy="371061"/>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6" name="Rectangle 25">
            <a:extLst>
              <a:ext uri="{FF2B5EF4-FFF2-40B4-BE49-F238E27FC236}">
                <a16:creationId xmlns:a16="http://schemas.microsoft.com/office/drawing/2014/main" id="{5CB6E443-CF42-4F00-B885-7BDF00B9D60A}"/>
              </a:ext>
            </a:extLst>
          </p:cNvPr>
          <p:cNvSpPr/>
          <p:nvPr/>
        </p:nvSpPr>
        <p:spPr>
          <a:xfrm>
            <a:off x="9106821" y="823599"/>
            <a:ext cx="535724" cy="923330"/>
          </a:xfrm>
          <a:prstGeom prst="rect">
            <a:avLst/>
          </a:prstGeom>
        </p:spPr>
        <p:txBody>
          <a:bodyPr wrap="square">
            <a:spAutoFit/>
          </a:bodyPr>
          <a:lstStyle/>
          <a:p>
            <a:r>
              <a:rPr lang="en-US" sz="5400" b="1" dirty="0">
                <a:solidFill>
                  <a:schemeClr val="bg2">
                    <a:lumMod val="75000"/>
                  </a:schemeClr>
                </a:solidFill>
              </a:rPr>
              <a:t>4</a:t>
            </a:r>
          </a:p>
        </p:txBody>
      </p:sp>
      <p:sp>
        <p:nvSpPr>
          <p:cNvPr id="27" name="Rectangle 26">
            <a:extLst>
              <a:ext uri="{FF2B5EF4-FFF2-40B4-BE49-F238E27FC236}">
                <a16:creationId xmlns:a16="http://schemas.microsoft.com/office/drawing/2014/main" id="{DE074FFD-EFB0-48C6-B740-8B02B61F0D3D}"/>
              </a:ext>
            </a:extLst>
          </p:cNvPr>
          <p:cNvSpPr/>
          <p:nvPr/>
        </p:nvSpPr>
        <p:spPr>
          <a:xfrm>
            <a:off x="9642545" y="922084"/>
            <a:ext cx="2277098" cy="646331"/>
          </a:xfrm>
          <a:prstGeom prst="rect">
            <a:avLst/>
          </a:prstGeom>
        </p:spPr>
        <p:txBody>
          <a:bodyPr wrap="none">
            <a:spAutoFit/>
          </a:bodyPr>
          <a:lstStyle/>
          <a:p>
            <a:r>
              <a:rPr lang="en-US" dirty="0">
                <a:solidFill>
                  <a:schemeClr val="bg2">
                    <a:lumMod val="75000"/>
                  </a:schemeClr>
                </a:solidFill>
              </a:rPr>
              <a:t>Join India contest and </a:t>
            </a:r>
          </a:p>
          <a:p>
            <a:r>
              <a:rPr lang="en-US" dirty="0">
                <a:solidFill>
                  <a:schemeClr val="bg2">
                    <a:lumMod val="75000"/>
                  </a:schemeClr>
                </a:solidFill>
              </a:rPr>
              <a:t>Submit your proposal </a:t>
            </a:r>
          </a:p>
        </p:txBody>
      </p:sp>
      <p:sp>
        <p:nvSpPr>
          <p:cNvPr id="23" name="Rectangle 22">
            <a:extLst>
              <a:ext uri="{FF2B5EF4-FFF2-40B4-BE49-F238E27FC236}">
                <a16:creationId xmlns:a16="http://schemas.microsoft.com/office/drawing/2014/main" id="{D06BA835-7E3E-495E-8100-67BDD84207C7}"/>
              </a:ext>
            </a:extLst>
          </p:cNvPr>
          <p:cNvSpPr/>
          <p:nvPr/>
        </p:nvSpPr>
        <p:spPr>
          <a:xfrm>
            <a:off x="245060" y="2370174"/>
            <a:ext cx="3322192" cy="1200329"/>
          </a:xfrm>
          <a:prstGeom prst="rect">
            <a:avLst/>
          </a:prstGeom>
        </p:spPr>
        <p:txBody>
          <a:bodyPr wrap="none">
            <a:spAutoFit/>
          </a:bodyPr>
          <a:lstStyle/>
          <a:p>
            <a:r>
              <a:rPr lang="en-US" sz="3600" dirty="0"/>
              <a:t>Once ready, </a:t>
            </a:r>
          </a:p>
          <a:p>
            <a:r>
              <a:rPr lang="en-US" sz="3600" dirty="0"/>
              <a:t>you will see your</a:t>
            </a:r>
          </a:p>
        </p:txBody>
      </p:sp>
      <p:sp>
        <p:nvSpPr>
          <p:cNvPr id="28" name="Rectangle 27">
            <a:extLst>
              <a:ext uri="{FF2B5EF4-FFF2-40B4-BE49-F238E27FC236}">
                <a16:creationId xmlns:a16="http://schemas.microsoft.com/office/drawing/2014/main" id="{662CD807-9843-49B6-938C-7F7F9455CB40}"/>
              </a:ext>
            </a:extLst>
          </p:cNvPr>
          <p:cNvSpPr/>
          <p:nvPr/>
        </p:nvSpPr>
        <p:spPr>
          <a:xfrm>
            <a:off x="245060" y="3657205"/>
            <a:ext cx="2318840" cy="584775"/>
          </a:xfrm>
          <a:prstGeom prst="rect">
            <a:avLst/>
          </a:prstGeom>
        </p:spPr>
        <p:txBody>
          <a:bodyPr wrap="none">
            <a:spAutoFit/>
          </a:bodyPr>
          <a:lstStyle/>
          <a:p>
            <a:r>
              <a:rPr lang="en-US" sz="3200" dirty="0"/>
              <a:t>DASHBOARD</a:t>
            </a:r>
            <a:endParaRPr lang="en-US" sz="3600" dirty="0"/>
          </a:p>
        </p:txBody>
      </p:sp>
      <p:pic>
        <p:nvPicPr>
          <p:cNvPr id="3" name="Picture 2" descr="Screen Clipping">
            <a:extLst>
              <a:ext uri="{FF2B5EF4-FFF2-40B4-BE49-F238E27FC236}">
                <a16:creationId xmlns:a16="http://schemas.microsoft.com/office/drawing/2014/main" id="{533D2143-6A84-45EF-93C2-DE9DF91E19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801" y="2103422"/>
            <a:ext cx="8189842" cy="4187660"/>
          </a:xfrm>
          <a:prstGeom prst="rect">
            <a:avLst/>
          </a:prstGeom>
        </p:spPr>
      </p:pic>
      <p:pic>
        <p:nvPicPr>
          <p:cNvPr id="4" name="Picture 3">
            <a:extLst>
              <a:ext uri="{FF2B5EF4-FFF2-40B4-BE49-F238E27FC236}">
                <a16:creationId xmlns:a16="http://schemas.microsoft.com/office/drawing/2014/main" id="{12F99A41-51F6-4676-913D-B9CAFF638F5E}"/>
              </a:ext>
            </a:extLst>
          </p:cNvPr>
          <p:cNvPicPr>
            <a:picLocks noChangeAspect="1"/>
          </p:cNvPicPr>
          <p:nvPr/>
        </p:nvPicPr>
        <p:blipFill>
          <a:blip r:embed="rId5" cstate="print"/>
          <a:stretch>
            <a:fillRect/>
          </a:stretch>
        </p:blipFill>
        <p:spPr>
          <a:xfrm>
            <a:off x="508402" y="1686183"/>
            <a:ext cx="322921" cy="222456"/>
          </a:xfrm>
          <a:prstGeom prst="rect">
            <a:avLst/>
          </a:prstGeom>
        </p:spPr>
      </p:pic>
      <p:sp>
        <p:nvSpPr>
          <p:cNvPr id="31" name="Oval 30">
            <a:extLst>
              <a:ext uri="{FF2B5EF4-FFF2-40B4-BE49-F238E27FC236}">
                <a16:creationId xmlns:a16="http://schemas.microsoft.com/office/drawing/2014/main" id="{F0BFD4EF-F9E2-4804-891A-05BC4F2C12FC}"/>
              </a:ext>
            </a:extLst>
          </p:cNvPr>
          <p:cNvSpPr/>
          <p:nvPr/>
        </p:nvSpPr>
        <p:spPr>
          <a:xfrm>
            <a:off x="3200805" y="1638326"/>
            <a:ext cx="371061" cy="371061"/>
          </a:xfrm>
          <a:prstGeom prst="ellipse">
            <a:avLst/>
          </a:prstGeom>
          <a:solidFill>
            <a:srgbClr val="A9D18E"/>
          </a:solidFill>
          <a:ln>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A36CEF5-A196-40DA-8A61-007EAE5F9CCC}"/>
              </a:ext>
            </a:extLst>
          </p:cNvPr>
          <p:cNvPicPr>
            <a:picLocks noChangeAspect="1"/>
          </p:cNvPicPr>
          <p:nvPr/>
        </p:nvPicPr>
        <p:blipFill>
          <a:blip r:embed="rId5" cstate="print"/>
          <a:stretch>
            <a:fillRect/>
          </a:stretch>
        </p:blipFill>
        <p:spPr>
          <a:xfrm>
            <a:off x="3251890" y="1733108"/>
            <a:ext cx="274344" cy="188992"/>
          </a:xfrm>
          <a:prstGeom prst="rect">
            <a:avLst/>
          </a:prstGeom>
        </p:spPr>
      </p:pic>
      <p:sp>
        <p:nvSpPr>
          <p:cNvPr id="29" name="Rectangle 28">
            <a:extLst>
              <a:ext uri="{FF2B5EF4-FFF2-40B4-BE49-F238E27FC236}">
                <a16:creationId xmlns:a16="http://schemas.microsoft.com/office/drawing/2014/main" id="{73512E39-D36B-41FD-BDE3-1B4F54397EFB}"/>
              </a:ext>
            </a:extLst>
          </p:cNvPr>
          <p:cNvSpPr/>
          <p:nvPr/>
        </p:nvSpPr>
        <p:spPr>
          <a:xfrm>
            <a:off x="249048" y="5500207"/>
            <a:ext cx="2882264" cy="646331"/>
          </a:xfrm>
          <a:prstGeom prst="rect">
            <a:avLst/>
          </a:prstGeom>
        </p:spPr>
        <p:txBody>
          <a:bodyPr wrap="none">
            <a:spAutoFit/>
          </a:bodyPr>
          <a:lstStyle/>
          <a:p>
            <a:r>
              <a:rPr lang="en-US" sz="3600" dirty="0">
                <a:solidFill>
                  <a:srgbClr val="5B2C90"/>
                </a:solidFill>
              </a:rPr>
              <a:t>Activate Azure</a:t>
            </a:r>
          </a:p>
        </p:txBody>
      </p:sp>
      <p:pic>
        <p:nvPicPr>
          <p:cNvPr id="30" name="Picture 29">
            <a:extLst>
              <a:ext uri="{FF2B5EF4-FFF2-40B4-BE49-F238E27FC236}">
                <a16:creationId xmlns:a16="http://schemas.microsoft.com/office/drawing/2014/main" id="{2416850F-119A-4121-A31A-D15268D56C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407180" cy="665736"/>
          </a:xfrm>
          <a:prstGeom prst="rect">
            <a:avLst/>
          </a:prstGeom>
        </p:spPr>
      </p:pic>
    </p:spTree>
    <p:extLst>
      <p:ext uri="{BB962C8B-B14F-4D97-AF65-F5344CB8AC3E}">
        <p14:creationId xmlns:p14="http://schemas.microsoft.com/office/powerpoint/2010/main" val="3573757446"/>
      </p:ext>
    </p:extLst>
  </p:cSld>
  <p:clrMapOvr>
    <a:masterClrMapping/>
  </p:clrMapOvr>
  <p:transition>
    <p:fade/>
  </p:transition>
</p:sld>
</file>

<file path=ppt/theme/theme1.xml><?xml version="1.0" encoding="utf-8"?>
<a:theme xmlns:a="http://schemas.openxmlformats.org/drawingml/2006/main" name="WHITE TEMPLATE">
  <a:themeElements>
    <a:clrScheme name="MSP">
      <a:dk1>
        <a:srgbClr val="525252"/>
      </a:dk1>
      <a:lt1>
        <a:srgbClr val="EAEAEB"/>
      </a:lt1>
      <a:dk2>
        <a:srgbClr val="525252"/>
      </a:dk2>
      <a:lt2>
        <a:srgbClr val="EAEAEB"/>
      </a:lt2>
      <a:accent1>
        <a:srgbClr val="FF8C00"/>
      </a:accent1>
      <a:accent2>
        <a:srgbClr val="FF8C00"/>
      </a:accent2>
      <a:accent3>
        <a:srgbClr val="FF8C00"/>
      </a:accent3>
      <a:accent4>
        <a:srgbClr val="FF8C00"/>
      </a:accent4>
      <a:accent5>
        <a:srgbClr val="FF8C00"/>
      </a:accent5>
      <a:accent6>
        <a:srgbClr val="FF8C00"/>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9759816-4302-4A23-AA64-74740724D7C1}" vid="{A5841BF2-70CC-4AE0-B8D3-651C6384A1E9}"/>
    </a:ext>
  </a:extLst>
</a:theme>
</file>

<file path=ppt/theme/theme2.xml><?xml version="1.0" encoding="utf-8"?>
<a:theme xmlns:a="http://schemas.openxmlformats.org/drawingml/2006/main" name="COLOR TEMPLATE">
  <a:themeElements>
    <a:clrScheme name="MSP">
      <a:dk1>
        <a:srgbClr val="525252"/>
      </a:dk1>
      <a:lt1>
        <a:srgbClr val="EAEAEB"/>
      </a:lt1>
      <a:dk2>
        <a:srgbClr val="525252"/>
      </a:dk2>
      <a:lt2>
        <a:srgbClr val="EAEAEB"/>
      </a:lt2>
      <a:accent1>
        <a:srgbClr val="FF8C00"/>
      </a:accent1>
      <a:accent2>
        <a:srgbClr val="FF8C00"/>
      </a:accent2>
      <a:accent3>
        <a:srgbClr val="FF8C00"/>
      </a:accent3>
      <a:accent4>
        <a:srgbClr val="FF8C00"/>
      </a:accent4>
      <a:accent5>
        <a:srgbClr val="FF8C00"/>
      </a:accent5>
      <a:accent6>
        <a:srgbClr val="FF8C00"/>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9759816-4302-4A23-AA64-74740724D7C1}" vid="{1BFC0684-5C24-4C35-937E-C9FEE0DC26C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Common.ProgressBar" Revision="1" Stencil="System.Storyboarding.Common" StencilVersion="0.1"/>
</Control>
</file>

<file path=customXml/item3.xml><?xml version="1.0" encoding="utf-8"?>
<Control xmlns="http://schemas.microsoft.com/VisualStudio/2011/storyboarding/control">
  <Id Name="System.Storyboarding.Common.ProgressBar" Revision="1" Stencil="System.Storyboarding.Common" StencilVersion="0.1"/>
</Control>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Control xmlns="http://schemas.microsoft.com/VisualStudio/2011/storyboarding/control">
  <Id Name="System.Storyboarding.Common.ProgressBar" Revision="1" Stencil="System.Storyboarding.Common" StencilVersion="0.1"/>
</Control>
</file>

<file path=customXml/item6.xml><?xml version="1.0" encoding="utf-8"?>
<ct:contentTypeSchema xmlns:ct="http://schemas.microsoft.com/office/2006/metadata/contentType" xmlns:ma="http://schemas.microsoft.com/office/2006/metadata/properties/metaAttributes" ct:_="" ma:_="" ma:contentTypeName="Document" ma:contentTypeID="0x010100168303F54BD3E54F8FF633A51E8EAA95" ma:contentTypeVersion="5" ma:contentTypeDescription="Create a new document." ma:contentTypeScope="" ma:versionID="6e76cb2b6a2ec7a167d4395f8cf675e6">
  <xsd:schema xmlns:xsd="http://www.w3.org/2001/XMLSchema" xmlns:xs="http://www.w3.org/2001/XMLSchema" xmlns:p="http://schemas.microsoft.com/office/2006/metadata/properties" xmlns:ns2="b1278057-c8a7-4af0-9131-4ef74fd9154e" targetNamespace="http://schemas.microsoft.com/office/2006/metadata/properties" ma:root="true" ma:fieldsID="1cd9f65741b5da919a57d6add437cf69" ns2:_="">
    <xsd:import namespace="b1278057-c8a7-4af0-9131-4ef74fd9154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278057-c8a7-4af0-9131-4ef74fd915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BEFA25-5CBB-4C43-9968-B0CFA2064BEB}">
  <ds:schemaRefs>
    <ds:schemaRef ds:uri="http://schemas.microsoft.com/sharepoint/v3/contenttype/forms"/>
  </ds:schemaRefs>
</ds:datastoreItem>
</file>

<file path=customXml/itemProps2.xml><?xml version="1.0" encoding="utf-8"?>
<ds:datastoreItem xmlns:ds="http://schemas.openxmlformats.org/officeDocument/2006/customXml" ds:itemID="{044F7B68-8AAB-421B-A4E6-7D38037FEDDE}">
  <ds:schemaRefs>
    <ds:schemaRef ds:uri="http://schemas.microsoft.com/VisualStudio/2011/storyboarding/control"/>
  </ds:schemaRefs>
</ds:datastoreItem>
</file>

<file path=customXml/itemProps3.xml><?xml version="1.0" encoding="utf-8"?>
<ds:datastoreItem xmlns:ds="http://schemas.openxmlformats.org/officeDocument/2006/customXml" ds:itemID="{06D909F7-7C5B-4EE6-BE09-0E03C8B4CEB0}">
  <ds:schemaRefs>
    <ds:schemaRef ds:uri="http://schemas.microsoft.com/VisualStudio/2011/storyboarding/control"/>
  </ds:schemaRefs>
</ds:datastoreItem>
</file>

<file path=customXml/itemProps4.xml><?xml version="1.0" encoding="utf-8"?>
<ds:datastoreItem xmlns:ds="http://schemas.openxmlformats.org/officeDocument/2006/customXml" ds:itemID="{21414C9E-637D-4C4E-B256-5578452D2613}">
  <ds:schemaRefs>
    <ds:schemaRef ds:uri="http://schemas.microsoft.com/office/2006/metadata/properties"/>
    <ds:schemaRef ds:uri="http://www.w3.org/XML/1998/namespace"/>
    <ds:schemaRef ds:uri="http://schemas.microsoft.com/office/2006/documentManagement/types"/>
    <ds:schemaRef ds:uri="http://purl.org/dc/dcmitype/"/>
    <ds:schemaRef ds:uri="http://purl.org/dc/terms/"/>
    <ds:schemaRef ds:uri="b1278057-c8a7-4af0-9131-4ef74fd9154e"/>
    <ds:schemaRef ds:uri="http://schemas.openxmlformats.org/package/2006/metadata/core-properties"/>
    <ds:schemaRef ds:uri="http://purl.org/dc/elements/1.1/"/>
    <ds:schemaRef ds:uri="http://schemas.microsoft.com/office/infopath/2007/PartnerControls"/>
  </ds:schemaRefs>
</ds:datastoreItem>
</file>

<file path=customXml/itemProps5.xml><?xml version="1.0" encoding="utf-8"?>
<ds:datastoreItem xmlns:ds="http://schemas.openxmlformats.org/officeDocument/2006/customXml" ds:itemID="{5F4733DA-241F-463A-B7F1-DA9ADE7DC9E2}">
  <ds:schemaRefs>
    <ds:schemaRef ds:uri="http://schemas.microsoft.com/VisualStudio/2011/storyboarding/control"/>
  </ds:schemaRefs>
</ds:datastoreItem>
</file>

<file path=customXml/itemProps6.xml><?xml version="1.0" encoding="utf-8"?>
<ds:datastoreItem xmlns:ds="http://schemas.openxmlformats.org/officeDocument/2006/customXml" ds:itemID="{BD1B42AD-A9B2-49D8-8F50-EDBC2E49BC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278057-c8a7-4af0-9131-4ef74fd915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MSP_ppt_template</Template>
  <TotalTime>1610</TotalTime>
  <Words>1543</Words>
  <Application>Microsoft Office PowerPoint</Application>
  <PresentationFormat>Widescreen</PresentationFormat>
  <Paragraphs>342</Paragraphs>
  <Slides>46</Slides>
  <Notes>35</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46</vt:i4>
      </vt:variant>
    </vt:vector>
  </HeadingPairs>
  <TitlesOfParts>
    <vt:vector size="58" baseType="lpstr">
      <vt:lpstr>Adobe Fan Heiti Std B</vt:lpstr>
      <vt:lpstr>Arial</vt:lpstr>
      <vt:lpstr>Calibri</vt:lpstr>
      <vt:lpstr>Consolas</vt:lpstr>
      <vt:lpstr>Helvetica Light</vt:lpstr>
      <vt:lpstr>Segoe UI</vt:lpstr>
      <vt:lpstr>Segoe UI Light</vt:lpstr>
      <vt:lpstr>Segoe UI Semibold</vt:lpstr>
      <vt:lpstr>Segoe UI Semilight</vt:lpstr>
      <vt:lpstr>Wingdings</vt:lpstr>
      <vt:lpstr>WHITE TEMPLATE</vt:lpstr>
      <vt:lpstr>COLOR TEMPLATE</vt:lpstr>
      <vt:lpstr>PowerPoint Presentation</vt:lpstr>
      <vt:lpstr>PowerPoint Presentation</vt:lpstr>
      <vt:lpstr>Сергей Онищенко</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Лингвистический  анализ</vt:lpstr>
      <vt:lpstr>PowerPoint Presentation</vt:lpstr>
      <vt:lpstr>Связывание сущностей в проекте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Что такое Xamarin</vt:lpstr>
      <vt:lpstr>Xamarin - подход</vt:lpstr>
      <vt:lpstr>PowerPoint Presentation</vt:lpstr>
      <vt:lpstr>Visual Studio everywhere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Jain</dc:creator>
  <cp:lastModifiedBy>Kirill STATIVKIN</cp:lastModifiedBy>
  <cp:revision>73</cp:revision>
  <dcterms:created xsi:type="dcterms:W3CDTF">2017-12-18T18:09:26Z</dcterms:created>
  <dcterms:modified xsi:type="dcterms:W3CDTF">2018-03-21T13:18:17Z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a-vishri@microsoft.com</vt:lpwstr>
  </property>
  <property fmtid="{D5CDD505-2E9C-101B-9397-08002B2CF9AE}" pid="6" name="MSIP_Label_f42aa342-8706-4288-bd11-ebb85995028c_SetDate">
    <vt:lpwstr>2017-12-27T07:36:03.9718185Z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0x010100168303F54BD3E54F8FF633A51E8EAA95</vt:lpwstr>
  </property>
</Properties>
</file>